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wmv" ContentType="video/x-ms-wm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10" r:id="rId2"/>
  </p:sldMasterIdLst>
  <p:notesMasterIdLst>
    <p:notesMasterId r:id="rId19"/>
  </p:notesMasterIdLst>
  <p:sldIdLst>
    <p:sldId id="257" r:id="rId3"/>
    <p:sldId id="259" r:id="rId4"/>
    <p:sldId id="261" r:id="rId5"/>
    <p:sldId id="260" r:id="rId6"/>
    <p:sldId id="275" r:id="rId7"/>
    <p:sldId id="262" r:id="rId8"/>
    <p:sldId id="265" r:id="rId9"/>
    <p:sldId id="264" r:id="rId10"/>
    <p:sldId id="266" r:id="rId11"/>
    <p:sldId id="272" r:id="rId12"/>
    <p:sldId id="273" r:id="rId13"/>
    <p:sldId id="274" r:id="rId14"/>
    <p:sldId id="268" r:id="rId15"/>
    <p:sldId id="270" r:id="rId16"/>
    <p:sldId id="271" r:id="rId17"/>
    <p:sldId id="269" r:id="rId18"/>
  </p:sldIdLst>
  <p:sldSz cx="6858000" cy="9144000" type="screen4x3"/>
  <p:notesSz cx="7010400" cy="92964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791" autoAdjust="0"/>
    <p:restoredTop sz="68607" autoAdjust="0"/>
  </p:normalViewPr>
  <p:slideViewPr>
    <p:cSldViewPr snapToGrid="0">
      <p:cViewPr varScale="1">
        <p:scale>
          <a:sx n="56" d="100"/>
          <a:sy n="56" d="100"/>
        </p:scale>
        <p:origin x="1908" y="90"/>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55CF851-9D07-4033-B88D-D9E6C5FF0B14}" type="datetimeFigureOut">
              <a:rPr lang="en-US" smtClean="0"/>
              <a:t>11/23/2015</a:t>
            </a:fld>
            <a:endParaRPr lang="en-US"/>
          </a:p>
        </p:txBody>
      </p:sp>
      <p:sp>
        <p:nvSpPr>
          <p:cNvPr id="4" name="Slide Image Placeholder 3"/>
          <p:cNvSpPr>
            <a:spLocks noGrp="1" noRot="1" noChangeAspect="1"/>
          </p:cNvSpPr>
          <p:nvPr>
            <p:ph type="sldImg" idx="2"/>
          </p:nvPr>
        </p:nvSpPr>
        <p:spPr>
          <a:xfrm>
            <a:off x="2197100" y="696913"/>
            <a:ext cx="2616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ED39F37-9E74-4028-B0BC-69E399514D2D}" type="slidenum">
              <a:rPr lang="en-US" smtClean="0"/>
              <a:t>‹#›</a:t>
            </a:fld>
            <a:endParaRPr lang="en-US"/>
          </a:p>
        </p:txBody>
      </p:sp>
    </p:spTree>
    <p:extLst>
      <p:ext uri="{BB962C8B-B14F-4D97-AF65-F5344CB8AC3E}">
        <p14:creationId xmlns:p14="http://schemas.microsoft.com/office/powerpoint/2010/main" val="4075470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97100" y="696913"/>
            <a:ext cx="2616200" cy="3486150"/>
          </a:xfrm>
        </p:spPr>
      </p:sp>
      <p:sp>
        <p:nvSpPr>
          <p:cNvPr id="3" name="Notes Placeholder 2"/>
          <p:cNvSpPr>
            <a:spLocks noGrp="1"/>
          </p:cNvSpPr>
          <p:nvPr>
            <p:ph type="body" idx="1"/>
          </p:nvPr>
        </p:nvSpPr>
        <p:spPr/>
        <p:txBody>
          <a:bodyPr/>
          <a:lstStyle/>
          <a:p>
            <a:pPr>
              <a:spcBef>
                <a:spcPts val="611"/>
              </a:spcBef>
            </a:pPr>
            <a:r>
              <a:rPr lang="en-US" b="1" dirty="0">
                <a:latin typeface="Segoe UI"/>
                <a:ea typeface="Calibri"/>
                <a:cs typeface="Times New Roman"/>
              </a:rPr>
              <a:t>Retro Television</a:t>
            </a:r>
            <a:endParaRPr lang="en-US" sz="1100" dirty="0">
              <a:ea typeface="Calibri"/>
              <a:cs typeface="Times New Roman"/>
            </a:endParaRPr>
          </a:p>
          <a:p>
            <a:pPr>
              <a:spcBef>
                <a:spcPts val="611"/>
              </a:spcBef>
            </a:pPr>
            <a:r>
              <a:rPr lang="en-US" dirty="0">
                <a:latin typeface="Segoe UI"/>
                <a:ea typeface="Calibri"/>
                <a:cs typeface="Times New Roman"/>
              </a:rPr>
              <a:t>(Intermediate)</a:t>
            </a:r>
            <a:endParaRPr lang="en-US" sz="1100" dirty="0">
              <a:ea typeface="Calibri"/>
              <a:cs typeface="Times New Roman"/>
            </a:endParaRPr>
          </a:p>
          <a:p>
            <a:pPr>
              <a:spcBef>
                <a:spcPts val="611"/>
              </a:spcBef>
            </a:pPr>
            <a:r>
              <a:rPr lang="en-US" dirty="0">
                <a:latin typeface="Segoe UI"/>
                <a:ea typeface="Calibri"/>
                <a:cs typeface="Times New Roman"/>
              </a:rPr>
              <a:t> </a:t>
            </a:r>
            <a:endParaRPr lang="en-US" dirty="0">
              <a:ea typeface="Calibri"/>
              <a:cs typeface="Times New Roman"/>
            </a:endParaRPr>
          </a:p>
          <a:p>
            <a:pPr>
              <a:spcBef>
                <a:spcPts val="611"/>
              </a:spcBef>
            </a:pPr>
            <a:r>
              <a:rPr lang="en-US" dirty="0">
                <a:latin typeface="Segoe UI"/>
                <a:ea typeface="Calibri"/>
                <a:cs typeface="Times New Roman"/>
              </a:rPr>
              <a:t>To reproduce the effects on this slide, do the following:</a:t>
            </a:r>
          </a:p>
          <a:p>
            <a:pPr>
              <a:spcBef>
                <a:spcPts val="611"/>
              </a:spcBef>
            </a:pPr>
            <a:endParaRPr lang="en-US" dirty="0">
              <a:ea typeface="Calibri"/>
              <a:cs typeface="Times New Roman"/>
            </a:endParaRPr>
          </a:p>
          <a:p>
            <a:pPr marL="349415" indent="-349415">
              <a:spcBef>
                <a:spcPts val="611"/>
              </a:spcBef>
              <a:buFont typeface="+mj-lt"/>
              <a:buAutoNum type="arabicPeriod"/>
              <a:tabLst>
                <a:tab pos="757066" algn="l"/>
              </a:tabLst>
            </a:pPr>
            <a:r>
              <a:rPr lang="en-US" dirty="0">
                <a:latin typeface="Segoe UI"/>
                <a:ea typeface="Calibri"/>
                <a:cs typeface="Times New Roman"/>
              </a:rPr>
              <a:t>On the </a:t>
            </a:r>
            <a:r>
              <a:rPr lang="en-US" b="1" dirty="0">
                <a:latin typeface="Segoe UI"/>
                <a:ea typeface="Calibri"/>
                <a:cs typeface="Times New Roman"/>
              </a:rPr>
              <a:t>Home</a:t>
            </a:r>
            <a:r>
              <a:rPr lang="en-US" dirty="0">
                <a:latin typeface="Segoe UI"/>
                <a:ea typeface="Calibri"/>
                <a:cs typeface="Times New Roman"/>
              </a:rPr>
              <a:t> tab, in the </a:t>
            </a:r>
            <a:r>
              <a:rPr lang="en-US" b="1" dirty="0">
                <a:latin typeface="Segoe UI"/>
                <a:ea typeface="Calibri"/>
                <a:cs typeface="Times New Roman"/>
              </a:rPr>
              <a:t>Slides</a:t>
            </a:r>
            <a:r>
              <a:rPr lang="en-US" dirty="0">
                <a:latin typeface="Segoe UI"/>
                <a:ea typeface="Calibri"/>
                <a:cs typeface="Times New Roman"/>
              </a:rPr>
              <a:t> group, click </a:t>
            </a:r>
            <a:r>
              <a:rPr lang="en-US" b="1" dirty="0">
                <a:latin typeface="Segoe UI"/>
                <a:ea typeface="Calibri"/>
                <a:cs typeface="Times New Roman"/>
              </a:rPr>
              <a:t>Layout</a:t>
            </a:r>
            <a:r>
              <a:rPr lang="en-US" dirty="0">
                <a:latin typeface="Segoe UI"/>
                <a:ea typeface="Calibri"/>
                <a:cs typeface="Times New Roman"/>
              </a:rPr>
              <a:t>, and then click </a:t>
            </a:r>
            <a:r>
              <a:rPr lang="en-US" b="1" dirty="0">
                <a:latin typeface="Segoe UI"/>
                <a:ea typeface="Calibri"/>
                <a:cs typeface="Times New Roman"/>
              </a:rPr>
              <a:t>Blank</a:t>
            </a:r>
            <a:r>
              <a:rPr lang="en-US" dirty="0">
                <a:latin typeface="Segoe UI"/>
                <a:ea typeface="Calibri"/>
                <a:cs typeface="Times New Roman"/>
              </a:rPr>
              <a:t>.</a:t>
            </a:r>
            <a:endParaRPr lang="en-US" dirty="0">
              <a:ea typeface="Calibri"/>
              <a:cs typeface="Times New Roman"/>
            </a:endParaRPr>
          </a:p>
          <a:p>
            <a:pPr marL="349415" indent="-349415">
              <a:spcBef>
                <a:spcPts val="611"/>
              </a:spcBef>
              <a:buFont typeface="+mj-lt"/>
              <a:buAutoNum type="arabicPeriod"/>
              <a:tabLst>
                <a:tab pos="757066" algn="l"/>
              </a:tabLst>
            </a:pPr>
            <a:r>
              <a:rPr lang="en-US" dirty="0">
                <a:latin typeface="Segoe UI"/>
                <a:ea typeface="Calibri"/>
                <a:cs typeface="Times New Roman"/>
              </a:rPr>
              <a:t>On the </a:t>
            </a:r>
            <a:r>
              <a:rPr lang="en-US" b="1" dirty="0">
                <a:latin typeface="Segoe UI"/>
                <a:ea typeface="Calibri"/>
                <a:cs typeface="Times New Roman"/>
              </a:rPr>
              <a:t>Insert</a:t>
            </a:r>
            <a:r>
              <a:rPr lang="en-US" dirty="0">
                <a:latin typeface="Segoe UI"/>
                <a:ea typeface="Calibri"/>
                <a:cs typeface="Times New Roman"/>
              </a:rPr>
              <a:t> tab, in the </a:t>
            </a:r>
            <a:r>
              <a:rPr lang="en-US" b="1" dirty="0">
                <a:latin typeface="Segoe UI"/>
                <a:ea typeface="Calibri"/>
                <a:cs typeface="Times New Roman"/>
              </a:rPr>
              <a:t>Images</a:t>
            </a:r>
            <a:r>
              <a:rPr lang="en-US" dirty="0">
                <a:latin typeface="Segoe UI"/>
                <a:ea typeface="Calibri"/>
                <a:cs typeface="Times New Roman"/>
              </a:rPr>
              <a:t> group, click </a:t>
            </a:r>
            <a:r>
              <a:rPr lang="en-US" b="1" dirty="0">
                <a:latin typeface="Segoe UI"/>
                <a:ea typeface="Calibri"/>
                <a:cs typeface="Times New Roman"/>
              </a:rPr>
              <a:t>Picture</a:t>
            </a:r>
            <a:r>
              <a:rPr lang="en-US" dirty="0">
                <a:latin typeface="Segoe UI"/>
                <a:ea typeface="Calibri"/>
                <a:cs typeface="Times New Roman"/>
              </a:rPr>
              <a:t>.</a:t>
            </a:r>
            <a:endParaRPr lang="en-US" dirty="0">
              <a:ea typeface="Calibri"/>
              <a:cs typeface="Times New Roman"/>
            </a:endParaRPr>
          </a:p>
          <a:p>
            <a:pPr marL="349415" indent="-349415">
              <a:spcBef>
                <a:spcPts val="611"/>
              </a:spcBef>
              <a:buFont typeface="+mj-lt"/>
              <a:buAutoNum type="arabicPeriod"/>
              <a:tabLst>
                <a:tab pos="757066" algn="l"/>
              </a:tabLst>
            </a:pPr>
            <a:r>
              <a:rPr lang="en-US" dirty="0">
                <a:latin typeface="Segoe UI"/>
                <a:ea typeface="Calibri"/>
                <a:cs typeface="Times New Roman"/>
              </a:rPr>
              <a:t>In the left pane of the </a:t>
            </a:r>
            <a:r>
              <a:rPr lang="en-US" b="1" dirty="0">
                <a:latin typeface="Segoe UI"/>
                <a:ea typeface="Calibri"/>
                <a:cs typeface="Times New Roman"/>
              </a:rPr>
              <a:t>Insert Picture</a:t>
            </a:r>
            <a:r>
              <a:rPr lang="en-US" dirty="0">
                <a:latin typeface="Segoe UI"/>
                <a:ea typeface="Calibri"/>
                <a:cs typeface="Times New Roman"/>
              </a:rPr>
              <a:t> dialog box, click the drive or library that contains the picture of the TV. In the right pane of the dialog box, click the picture that you want and then click </a:t>
            </a:r>
            <a:r>
              <a:rPr lang="en-US" b="1" dirty="0">
                <a:latin typeface="Segoe UI"/>
                <a:ea typeface="Calibri"/>
                <a:cs typeface="Times New Roman"/>
              </a:rPr>
              <a:t>Insert</a:t>
            </a:r>
            <a:r>
              <a:rPr lang="en-US" dirty="0">
                <a:latin typeface="Segoe UI"/>
                <a:ea typeface="Calibri"/>
                <a:cs typeface="Times New Roman"/>
              </a:rPr>
              <a:t>.</a:t>
            </a:r>
            <a:endParaRPr lang="en-US" dirty="0">
              <a:ea typeface="Calibri"/>
              <a:cs typeface="Times New Roman"/>
            </a:endParaRPr>
          </a:p>
          <a:p>
            <a:pPr marL="349415" indent="-349415">
              <a:spcBef>
                <a:spcPts val="611"/>
              </a:spcBef>
              <a:buFont typeface="+mj-lt"/>
              <a:buAutoNum type="arabicPeriod"/>
              <a:tabLst>
                <a:tab pos="757066" algn="l"/>
              </a:tabLst>
            </a:pPr>
            <a:r>
              <a:rPr lang="en-US" dirty="0">
                <a:latin typeface="Segoe UI"/>
                <a:ea typeface="Calibri"/>
                <a:cs typeface="Times New Roman"/>
              </a:rPr>
              <a:t>Select the image and under </a:t>
            </a:r>
            <a:r>
              <a:rPr lang="en-US" b="1" dirty="0">
                <a:latin typeface="Segoe UI"/>
                <a:ea typeface="Calibri"/>
                <a:cs typeface="Times New Roman"/>
              </a:rPr>
              <a:t>Picture Tools</a:t>
            </a:r>
            <a:r>
              <a:rPr lang="en-US" dirty="0">
                <a:latin typeface="Segoe UI"/>
                <a:ea typeface="Calibri"/>
                <a:cs typeface="Times New Roman"/>
              </a:rPr>
              <a:t>, in the </a:t>
            </a:r>
            <a:r>
              <a:rPr lang="en-US" b="1" dirty="0">
                <a:latin typeface="Segoe UI"/>
                <a:ea typeface="Calibri"/>
                <a:cs typeface="Times New Roman"/>
              </a:rPr>
              <a:t>Format</a:t>
            </a:r>
            <a:r>
              <a:rPr lang="en-US" dirty="0">
                <a:latin typeface="Segoe UI"/>
                <a:ea typeface="Calibri"/>
                <a:cs typeface="Times New Roman"/>
              </a:rPr>
              <a:t> tab, in the </a:t>
            </a:r>
            <a:r>
              <a:rPr lang="en-US" b="1" dirty="0">
                <a:latin typeface="Segoe UI"/>
                <a:ea typeface="Calibri"/>
                <a:cs typeface="Times New Roman"/>
              </a:rPr>
              <a:t>Picture Styles</a:t>
            </a:r>
            <a:r>
              <a:rPr lang="en-US" dirty="0">
                <a:latin typeface="Segoe UI"/>
                <a:ea typeface="Calibri"/>
                <a:cs typeface="Times New Roman"/>
              </a:rPr>
              <a:t> group, click </a:t>
            </a:r>
            <a:r>
              <a:rPr lang="en-US" b="1" dirty="0">
                <a:latin typeface="Segoe UI"/>
                <a:ea typeface="Calibri"/>
                <a:cs typeface="Times New Roman"/>
              </a:rPr>
              <a:t>Picture Effects</a:t>
            </a:r>
            <a:r>
              <a:rPr lang="en-US" dirty="0">
                <a:latin typeface="Segoe UI"/>
                <a:ea typeface="Calibri"/>
                <a:cs typeface="Times New Roman"/>
              </a:rPr>
              <a:t>, click </a:t>
            </a:r>
            <a:r>
              <a:rPr lang="en-US" b="1" dirty="0">
                <a:latin typeface="Segoe UI"/>
                <a:ea typeface="Calibri"/>
                <a:cs typeface="Times New Roman"/>
              </a:rPr>
              <a:t>Shadow</a:t>
            </a:r>
            <a:r>
              <a:rPr lang="en-US" dirty="0">
                <a:latin typeface="Segoe UI"/>
                <a:ea typeface="Calibri"/>
                <a:cs typeface="Times New Roman"/>
              </a:rPr>
              <a:t>, and under </a:t>
            </a:r>
            <a:r>
              <a:rPr lang="en-US" b="1" dirty="0">
                <a:latin typeface="Segoe UI"/>
                <a:ea typeface="Calibri"/>
                <a:cs typeface="Times New Roman"/>
              </a:rPr>
              <a:t>Outer, </a:t>
            </a:r>
            <a:r>
              <a:rPr lang="en-US" dirty="0">
                <a:latin typeface="Segoe UI"/>
                <a:ea typeface="Calibri"/>
                <a:cs typeface="Times New Roman"/>
              </a:rPr>
              <a:t>select</a:t>
            </a:r>
            <a:r>
              <a:rPr lang="en-US" b="1" dirty="0">
                <a:latin typeface="Segoe UI"/>
                <a:ea typeface="Calibri"/>
                <a:cs typeface="Times New Roman"/>
              </a:rPr>
              <a:t> Offset Top </a:t>
            </a:r>
            <a:r>
              <a:rPr lang="en-US" dirty="0">
                <a:latin typeface="Segoe UI"/>
                <a:ea typeface="Calibri"/>
                <a:cs typeface="Times New Roman"/>
              </a:rPr>
              <a:t>(third row, second option from left).</a:t>
            </a:r>
            <a:endParaRPr lang="en-US" dirty="0">
              <a:ea typeface="Calibri"/>
              <a:cs typeface="Times New Roman"/>
            </a:endParaRPr>
          </a:p>
          <a:p>
            <a:pPr marL="349415" indent="-349415">
              <a:spcBef>
                <a:spcPts val="611"/>
              </a:spcBef>
              <a:buFont typeface="+mj-lt"/>
              <a:buAutoNum type="arabicPeriod"/>
              <a:tabLst>
                <a:tab pos="757066" algn="l"/>
              </a:tabLst>
            </a:pPr>
            <a:r>
              <a:rPr lang="en-US" dirty="0">
                <a:latin typeface="Segoe UI"/>
                <a:ea typeface="Calibri"/>
                <a:cs typeface="Times New Roman"/>
              </a:rPr>
              <a:t>On the </a:t>
            </a:r>
            <a:r>
              <a:rPr lang="en-US" b="1" dirty="0">
                <a:latin typeface="Segoe UI"/>
                <a:ea typeface="Calibri"/>
                <a:cs typeface="Times New Roman"/>
              </a:rPr>
              <a:t>Home</a:t>
            </a:r>
            <a:r>
              <a:rPr lang="en-US" dirty="0">
                <a:latin typeface="Segoe UI"/>
                <a:ea typeface="Calibri"/>
                <a:cs typeface="Times New Roman"/>
              </a:rPr>
              <a:t> tab, in the </a:t>
            </a:r>
            <a:r>
              <a:rPr lang="en-US" b="1" dirty="0">
                <a:latin typeface="Segoe UI"/>
                <a:ea typeface="Calibri"/>
                <a:cs typeface="Times New Roman"/>
              </a:rPr>
              <a:t>Drawing</a:t>
            </a:r>
            <a:r>
              <a:rPr lang="en-US" dirty="0">
                <a:latin typeface="Segoe UI"/>
                <a:ea typeface="Calibri"/>
                <a:cs typeface="Times New Roman"/>
              </a:rPr>
              <a:t> group, click </a:t>
            </a:r>
            <a:r>
              <a:rPr lang="en-US" b="1" dirty="0">
                <a:latin typeface="Segoe UI"/>
                <a:ea typeface="Calibri"/>
                <a:cs typeface="Times New Roman"/>
              </a:rPr>
              <a:t>Arrange</a:t>
            </a:r>
            <a:r>
              <a:rPr lang="en-US" dirty="0">
                <a:latin typeface="Segoe UI"/>
                <a:ea typeface="Calibri"/>
                <a:cs typeface="Times New Roman"/>
              </a:rPr>
              <a:t>, point to </a:t>
            </a:r>
            <a:r>
              <a:rPr lang="en-US" b="1" dirty="0">
                <a:latin typeface="Segoe UI"/>
                <a:ea typeface="Calibri"/>
                <a:cs typeface="Times New Roman"/>
              </a:rPr>
              <a:t>Align</a:t>
            </a:r>
            <a:r>
              <a:rPr lang="en-US" dirty="0">
                <a:latin typeface="Segoe UI"/>
                <a:ea typeface="Calibri"/>
                <a:cs typeface="Times New Roman"/>
              </a:rPr>
              <a:t> then do the following:</a:t>
            </a:r>
            <a:endParaRPr lang="en-US" dirty="0">
              <a:ea typeface="Calibri"/>
              <a:cs typeface="Times New Roman"/>
            </a:endParaRPr>
          </a:p>
          <a:p>
            <a:pPr marL="757066" lvl="1" indent="-291179">
              <a:spcBef>
                <a:spcPts val="611"/>
              </a:spcBef>
              <a:buFont typeface="Arial"/>
              <a:buChar char="•"/>
              <a:tabLst>
                <a:tab pos="1164717" algn="l"/>
              </a:tabLst>
            </a:pPr>
            <a:r>
              <a:rPr lang="en-US" dirty="0">
                <a:latin typeface="Segoe UI"/>
                <a:ea typeface="Calibri"/>
                <a:cs typeface="Times New Roman"/>
              </a:rPr>
              <a:t>Click </a:t>
            </a:r>
            <a:r>
              <a:rPr lang="en-US" b="1" dirty="0">
                <a:latin typeface="Segoe UI"/>
                <a:ea typeface="Calibri"/>
                <a:cs typeface="Times New Roman"/>
              </a:rPr>
              <a:t>Align Middle</a:t>
            </a:r>
            <a:r>
              <a:rPr lang="en-US" dirty="0">
                <a:latin typeface="Segoe UI"/>
                <a:ea typeface="Calibri"/>
                <a:cs typeface="Times New Roman"/>
              </a:rPr>
              <a:t>.</a:t>
            </a:r>
            <a:endParaRPr lang="en-US" dirty="0">
              <a:ea typeface="Calibri"/>
              <a:cs typeface="Times New Roman"/>
            </a:endParaRPr>
          </a:p>
          <a:p>
            <a:pPr marL="757066" lvl="1" indent="-291179">
              <a:spcBef>
                <a:spcPts val="611"/>
              </a:spcBef>
              <a:buFont typeface="Arial"/>
              <a:buChar char="•"/>
              <a:tabLst>
                <a:tab pos="1164717" algn="l"/>
              </a:tabLst>
            </a:pPr>
            <a:r>
              <a:rPr lang="en-US" dirty="0">
                <a:latin typeface="Segoe UI"/>
                <a:ea typeface="Calibri"/>
                <a:cs typeface="Times New Roman"/>
              </a:rPr>
              <a:t>Click </a:t>
            </a:r>
            <a:r>
              <a:rPr lang="en-US" b="1" dirty="0">
                <a:latin typeface="Segoe UI"/>
                <a:ea typeface="Calibri"/>
                <a:cs typeface="Times New Roman"/>
              </a:rPr>
              <a:t>Align Center</a:t>
            </a:r>
            <a:r>
              <a:rPr lang="en-US" dirty="0">
                <a:latin typeface="Segoe UI"/>
                <a:ea typeface="Calibri"/>
                <a:cs typeface="Times New Roman"/>
              </a:rPr>
              <a:t>.</a:t>
            </a:r>
            <a:endParaRPr lang="en-US" dirty="0">
              <a:ea typeface="Calibri"/>
              <a:cs typeface="Times New Roman"/>
            </a:endParaRPr>
          </a:p>
          <a:p>
            <a:pPr marL="1164717">
              <a:spcBef>
                <a:spcPts val="611"/>
              </a:spcBef>
            </a:pPr>
            <a:r>
              <a:rPr lang="en-US" dirty="0">
                <a:latin typeface="Segoe UI"/>
                <a:ea typeface="Calibri"/>
                <a:cs typeface="Times New Roman"/>
              </a:rPr>
              <a:t> </a:t>
            </a:r>
            <a:endParaRPr lang="en-US" dirty="0">
              <a:ea typeface="Calibri"/>
              <a:cs typeface="Times New Roman"/>
            </a:endParaRPr>
          </a:p>
          <a:p>
            <a:pPr>
              <a:spcBef>
                <a:spcPts val="611"/>
              </a:spcBef>
            </a:pPr>
            <a:r>
              <a:rPr lang="en-US" dirty="0">
                <a:latin typeface="Segoe UI"/>
                <a:ea typeface="Calibri"/>
                <a:cs typeface="Times New Roman"/>
              </a:rPr>
              <a:t>To reproduce the video effects on this slide, do the following:</a:t>
            </a:r>
          </a:p>
          <a:p>
            <a:pPr>
              <a:spcBef>
                <a:spcPts val="611"/>
              </a:spcBef>
            </a:pPr>
            <a:endParaRPr lang="en-US" dirty="0">
              <a:ea typeface="Calibri"/>
              <a:cs typeface="Times New Roman"/>
            </a:endParaRPr>
          </a:p>
          <a:p>
            <a:pPr marL="349415" indent="-349415">
              <a:spcBef>
                <a:spcPts val="611"/>
              </a:spcBef>
              <a:buFont typeface="+mj-lt"/>
              <a:buAutoNum type="arabicPeriod"/>
              <a:tabLst>
                <a:tab pos="757066" algn="l"/>
              </a:tabLst>
            </a:pPr>
            <a:r>
              <a:rPr lang="en-US" dirty="0">
                <a:latin typeface="Segoe UI"/>
                <a:ea typeface="Calibri"/>
                <a:cs typeface="Times New Roman"/>
              </a:rPr>
              <a:t>On the </a:t>
            </a:r>
            <a:r>
              <a:rPr lang="en-US" b="1" dirty="0">
                <a:latin typeface="Segoe UI"/>
                <a:ea typeface="Calibri"/>
                <a:cs typeface="Times New Roman"/>
              </a:rPr>
              <a:t>Insert</a:t>
            </a:r>
            <a:r>
              <a:rPr lang="en-US" dirty="0">
                <a:latin typeface="Segoe UI"/>
                <a:ea typeface="Calibri"/>
                <a:cs typeface="Times New Roman"/>
              </a:rPr>
              <a:t> tab, in the </a:t>
            </a:r>
            <a:r>
              <a:rPr lang="en-US" b="1" dirty="0">
                <a:latin typeface="Segoe UI"/>
                <a:ea typeface="Calibri"/>
                <a:cs typeface="Times New Roman"/>
              </a:rPr>
              <a:t>Media</a:t>
            </a:r>
            <a:r>
              <a:rPr lang="en-US" dirty="0">
                <a:latin typeface="Segoe UI"/>
                <a:ea typeface="Calibri"/>
                <a:cs typeface="Times New Roman"/>
              </a:rPr>
              <a:t> group, click </a:t>
            </a:r>
            <a:r>
              <a:rPr lang="en-US" b="1" dirty="0">
                <a:latin typeface="Segoe UI"/>
                <a:ea typeface="Calibri"/>
                <a:cs typeface="Times New Roman"/>
              </a:rPr>
              <a:t>Video</a:t>
            </a:r>
            <a:r>
              <a:rPr lang="en-US" dirty="0">
                <a:latin typeface="Segoe UI"/>
                <a:ea typeface="Calibri"/>
                <a:cs typeface="Times New Roman"/>
              </a:rPr>
              <a:t>, and then click </a:t>
            </a:r>
            <a:r>
              <a:rPr lang="en-US" b="1" dirty="0">
                <a:latin typeface="Segoe UI"/>
                <a:ea typeface="Calibri"/>
                <a:cs typeface="Times New Roman"/>
              </a:rPr>
              <a:t>Video from File</a:t>
            </a:r>
            <a:r>
              <a:rPr lang="en-US" dirty="0">
                <a:latin typeface="Segoe UI"/>
                <a:ea typeface="Calibri"/>
                <a:cs typeface="Times New Roman"/>
              </a:rPr>
              <a:t>. </a:t>
            </a:r>
            <a:endParaRPr lang="en-US" dirty="0">
              <a:ea typeface="Calibri"/>
              <a:cs typeface="Times New Roman"/>
            </a:endParaRPr>
          </a:p>
          <a:p>
            <a:pPr marL="349415" indent="-349415">
              <a:spcBef>
                <a:spcPts val="611"/>
              </a:spcBef>
              <a:buFont typeface="+mj-lt"/>
              <a:buAutoNum type="arabicPeriod"/>
              <a:tabLst>
                <a:tab pos="757066" algn="l"/>
              </a:tabLst>
            </a:pPr>
            <a:r>
              <a:rPr lang="en-US" dirty="0">
                <a:latin typeface="Segoe UI"/>
                <a:ea typeface="Calibri"/>
                <a:cs typeface="Times New Roman"/>
              </a:rPr>
              <a:t>In the left pane of the </a:t>
            </a:r>
            <a:r>
              <a:rPr lang="en-US" b="1" dirty="0">
                <a:latin typeface="Segoe UI"/>
                <a:ea typeface="Calibri"/>
                <a:cs typeface="Times New Roman"/>
              </a:rPr>
              <a:t>Insert Video</a:t>
            </a:r>
            <a:r>
              <a:rPr lang="en-US" dirty="0">
                <a:latin typeface="Segoe UI"/>
                <a:ea typeface="Calibri"/>
                <a:cs typeface="Times New Roman"/>
              </a:rPr>
              <a:t> dialog box, click the drive or library that contains the video. In the right pane of the dialog box, click the video that you want and then click </a:t>
            </a:r>
            <a:r>
              <a:rPr lang="en-US" b="1" dirty="0">
                <a:latin typeface="Segoe UI"/>
                <a:ea typeface="Calibri"/>
                <a:cs typeface="Times New Roman"/>
              </a:rPr>
              <a:t>Insert</a:t>
            </a:r>
            <a:r>
              <a:rPr lang="en-US" dirty="0">
                <a:latin typeface="Segoe UI"/>
                <a:ea typeface="Calibri"/>
                <a:cs typeface="Times New Roman"/>
              </a:rPr>
              <a:t>.</a:t>
            </a:r>
            <a:endParaRPr lang="en-US" dirty="0">
              <a:ea typeface="Calibri"/>
              <a:cs typeface="Times New Roman"/>
            </a:endParaRPr>
          </a:p>
          <a:p>
            <a:pPr marL="349415" indent="-349415">
              <a:spcBef>
                <a:spcPts val="611"/>
              </a:spcBef>
              <a:buFont typeface="+mj-lt"/>
              <a:buAutoNum type="arabicPeriod"/>
              <a:tabLst>
                <a:tab pos="757066" algn="l"/>
              </a:tabLst>
            </a:pPr>
            <a:r>
              <a:rPr lang="en-US" dirty="0">
                <a:latin typeface="Segoe UI"/>
                <a:ea typeface="Calibri"/>
                <a:cs typeface="Times New Roman"/>
              </a:rPr>
              <a:t>On the </a:t>
            </a:r>
            <a:r>
              <a:rPr lang="en-US" b="1" dirty="0">
                <a:latin typeface="Segoe UI"/>
                <a:ea typeface="Calibri"/>
                <a:cs typeface="Times New Roman"/>
              </a:rPr>
              <a:t>Animations</a:t>
            </a:r>
            <a:r>
              <a:rPr lang="en-US" dirty="0">
                <a:latin typeface="Segoe UI"/>
                <a:ea typeface="Calibri"/>
                <a:cs typeface="Times New Roman"/>
              </a:rPr>
              <a:t> tab, in the </a:t>
            </a:r>
            <a:r>
              <a:rPr lang="en-US" b="1" dirty="0">
                <a:latin typeface="Segoe UI"/>
                <a:ea typeface="Calibri"/>
                <a:cs typeface="Times New Roman"/>
              </a:rPr>
              <a:t>Animation</a:t>
            </a:r>
            <a:r>
              <a:rPr lang="en-US" dirty="0">
                <a:latin typeface="Segoe UI"/>
                <a:ea typeface="Calibri"/>
                <a:cs typeface="Times New Roman"/>
              </a:rPr>
              <a:t> group, select </a:t>
            </a:r>
            <a:r>
              <a:rPr lang="en-US" b="1" dirty="0">
                <a:latin typeface="Segoe UI"/>
                <a:ea typeface="Calibri"/>
                <a:cs typeface="Times New Roman"/>
              </a:rPr>
              <a:t>Play</a:t>
            </a:r>
            <a:r>
              <a:rPr lang="en-US" dirty="0">
                <a:latin typeface="Segoe UI"/>
                <a:ea typeface="Calibri"/>
                <a:cs typeface="Times New Roman"/>
              </a:rPr>
              <a:t>. </a:t>
            </a:r>
            <a:endParaRPr lang="en-US" dirty="0">
              <a:ea typeface="Calibri"/>
              <a:cs typeface="Times New Roman"/>
            </a:endParaRPr>
          </a:p>
          <a:p>
            <a:pPr marL="349415" indent="-349415">
              <a:spcBef>
                <a:spcPts val="611"/>
              </a:spcBef>
              <a:buFont typeface="+mj-lt"/>
              <a:buAutoNum type="arabicPeriod"/>
              <a:tabLst>
                <a:tab pos="757066" algn="l"/>
              </a:tabLst>
            </a:pPr>
            <a:r>
              <a:rPr lang="en-US" dirty="0">
                <a:latin typeface="Segoe UI"/>
                <a:ea typeface="Calibri"/>
                <a:cs typeface="Times New Roman"/>
              </a:rPr>
              <a:t>Also on the </a:t>
            </a:r>
            <a:r>
              <a:rPr lang="en-US" b="1" dirty="0">
                <a:latin typeface="Segoe UI"/>
                <a:ea typeface="Calibri"/>
                <a:cs typeface="Times New Roman"/>
              </a:rPr>
              <a:t>Animations</a:t>
            </a:r>
            <a:r>
              <a:rPr lang="en-US" dirty="0">
                <a:latin typeface="Segoe UI"/>
                <a:ea typeface="Calibri"/>
                <a:cs typeface="Times New Roman"/>
              </a:rPr>
              <a:t> tab, in the </a:t>
            </a:r>
            <a:r>
              <a:rPr lang="en-US" b="1" dirty="0">
                <a:latin typeface="Segoe UI"/>
                <a:ea typeface="Calibri"/>
                <a:cs typeface="Times New Roman"/>
              </a:rPr>
              <a:t>Timing</a:t>
            </a:r>
            <a:r>
              <a:rPr lang="en-US" dirty="0">
                <a:latin typeface="Segoe UI"/>
                <a:ea typeface="Calibri"/>
                <a:cs typeface="Times New Roman"/>
              </a:rPr>
              <a:t> group, click the arrow to the right of </a:t>
            </a:r>
            <a:r>
              <a:rPr lang="en-US" b="1" dirty="0">
                <a:latin typeface="Segoe UI"/>
                <a:ea typeface="Calibri"/>
                <a:cs typeface="Times New Roman"/>
              </a:rPr>
              <a:t>Start</a:t>
            </a:r>
            <a:r>
              <a:rPr lang="en-US" dirty="0">
                <a:latin typeface="Segoe UI"/>
                <a:ea typeface="Calibri"/>
                <a:cs typeface="Times New Roman"/>
              </a:rPr>
              <a:t> and select </a:t>
            </a:r>
            <a:r>
              <a:rPr lang="en-US" b="1" dirty="0">
                <a:latin typeface="Segoe UI"/>
                <a:ea typeface="Calibri"/>
                <a:cs typeface="Times New Roman"/>
              </a:rPr>
              <a:t>With Previous</a:t>
            </a:r>
            <a:r>
              <a:rPr lang="en-US" dirty="0">
                <a:latin typeface="Segoe UI"/>
                <a:ea typeface="Calibri"/>
                <a:cs typeface="Times New Roman"/>
              </a:rPr>
              <a:t>.</a:t>
            </a:r>
            <a:endParaRPr lang="en-US" dirty="0">
              <a:ea typeface="Calibri"/>
              <a:cs typeface="Times New Roman"/>
            </a:endParaRPr>
          </a:p>
          <a:p>
            <a:pPr marL="349415" indent="-349415">
              <a:lnSpc>
                <a:spcPct val="115000"/>
              </a:lnSpc>
              <a:spcBef>
                <a:spcPts val="611"/>
              </a:spcBef>
              <a:buFont typeface="+mj-lt"/>
              <a:buAutoNum type="arabicPeriod"/>
              <a:tabLst>
                <a:tab pos="757066" algn="l"/>
              </a:tabLst>
            </a:pPr>
            <a:r>
              <a:rPr lang="en-US" dirty="0">
                <a:solidFill>
                  <a:srgbClr val="000000"/>
                </a:solidFill>
                <a:latin typeface="Segoe UI"/>
                <a:ea typeface="Times New Roman"/>
                <a:cs typeface="Times New Roman"/>
              </a:rPr>
              <a:t>With the video selected, under </a:t>
            </a:r>
            <a:r>
              <a:rPr lang="en-US" b="1" dirty="0">
                <a:solidFill>
                  <a:srgbClr val="000000"/>
                </a:solidFill>
                <a:latin typeface="Segoe UI"/>
                <a:ea typeface="Times New Roman"/>
                <a:cs typeface="Times New Roman"/>
              </a:rPr>
              <a:t>Video Tools</a:t>
            </a:r>
            <a:r>
              <a:rPr lang="en-US" dirty="0">
                <a:solidFill>
                  <a:srgbClr val="000000"/>
                </a:solidFill>
                <a:latin typeface="Segoe UI"/>
                <a:ea typeface="Times New Roman"/>
                <a:cs typeface="Times New Roman"/>
              </a:rPr>
              <a:t>, in the </a:t>
            </a:r>
            <a:r>
              <a:rPr lang="en-US" b="1" dirty="0">
                <a:solidFill>
                  <a:srgbClr val="000000"/>
                </a:solidFill>
                <a:latin typeface="Segoe UI"/>
                <a:ea typeface="Times New Roman"/>
                <a:cs typeface="Times New Roman"/>
              </a:rPr>
              <a:t>Format</a:t>
            </a:r>
            <a:r>
              <a:rPr lang="en-US" dirty="0">
                <a:solidFill>
                  <a:srgbClr val="000000"/>
                </a:solidFill>
                <a:latin typeface="Segoe UI"/>
                <a:ea typeface="Times New Roman"/>
                <a:cs typeface="Times New Roman"/>
              </a:rPr>
              <a:t> tab, in the bottom right corner of the </a:t>
            </a:r>
            <a:r>
              <a:rPr lang="en-US" b="1" dirty="0">
                <a:solidFill>
                  <a:srgbClr val="000000"/>
                </a:solidFill>
                <a:latin typeface="Segoe UI"/>
                <a:ea typeface="Times New Roman"/>
                <a:cs typeface="Times New Roman"/>
              </a:rPr>
              <a:t>Video Styles</a:t>
            </a:r>
            <a:r>
              <a:rPr lang="en-US" dirty="0">
                <a:solidFill>
                  <a:srgbClr val="000000"/>
                </a:solidFill>
                <a:latin typeface="Segoe UI"/>
                <a:ea typeface="Times New Roman"/>
                <a:cs typeface="Times New Roman"/>
              </a:rPr>
              <a:t> group, click the arrow opening the </a:t>
            </a:r>
            <a:r>
              <a:rPr lang="en-US" b="1" dirty="0">
                <a:solidFill>
                  <a:srgbClr val="000000"/>
                </a:solidFill>
                <a:latin typeface="Segoe UI"/>
                <a:ea typeface="Times New Roman"/>
                <a:cs typeface="Times New Roman"/>
              </a:rPr>
              <a:t>Format Video </a:t>
            </a:r>
            <a:r>
              <a:rPr lang="en-US" dirty="0">
                <a:solidFill>
                  <a:srgbClr val="000000"/>
                </a:solidFill>
                <a:latin typeface="Segoe UI"/>
                <a:ea typeface="Times New Roman"/>
                <a:cs typeface="Times New Roman"/>
              </a:rPr>
              <a:t>dialog box. </a:t>
            </a:r>
            <a:endParaRPr lang="en-US" dirty="0">
              <a:ea typeface="Calibri"/>
              <a:cs typeface="Times New Roman"/>
            </a:endParaRPr>
          </a:p>
          <a:p>
            <a:pPr marL="349415" indent="-349415">
              <a:spcBef>
                <a:spcPts val="611"/>
              </a:spcBef>
              <a:buFont typeface="+mj-lt"/>
              <a:buAutoNum type="arabicPeriod"/>
              <a:tabLst>
                <a:tab pos="757066" algn="l"/>
              </a:tabLst>
            </a:pPr>
            <a:r>
              <a:rPr lang="en-US" dirty="0">
                <a:latin typeface="Segoe UI"/>
                <a:ea typeface="Calibri"/>
                <a:cs typeface="Times New Roman"/>
              </a:rPr>
              <a:t>In the </a:t>
            </a:r>
            <a:r>
              <a:rPr lang="en-US" b="1" dirty="0">
                <a:latin typeface="Segoe UI"/>
                <a:ea typeface="Calibri"/>
                <a:cs typeface="Times New Roman"/>
              </a:rPr>
              <a:t>Format Video</a:t>
            </a:r>
            <a:r>
              <a:rPr lang="en-US" dirty="0">
                <a:latin typeface="Segoe UI"/>
                <a:ea typeface="Calibri"/>
                <a:cs typeface="Times New Roman"/>
              </a:rPr>
              <a:t> dialog box, click </a:t>
            </a:r>
            <a:r>
              <a:rPr lang="en-US" b="1" dirty="0">
                <a:latin typeface="Segoe UI"/>
                <a:ea typeface="Calibri"/>
                <a:cs typeface="Times New Roman"/>
              </a:rPr>
              <a:t>Size</a:t>
            </a:r>
            <a:r>
              <a:rPr lang="en-US" dirty="0">
                <a:latin typeface="Segoe UI"/>
                <a:ea typeface="Calibri"/>
                <a:cs typeface="Times New Roman"/>
              </a:rPr>
              <a:t> in the left pane, and under </a:t>
            </a:r>
            <a:r>
              <a:rPr lang="en-US" b="1" dirty="0">
                <a:latin typeface="Segoe UI"/>
                <a:ea typeface="Calibri"/>
                <a:cs typeface="Times New Roman"/>
              </a:rPr>
              <a:t>Size and Rotate</a:t>
            </a:r>
            <a:r>
              <a:rPr lang="en-US" dirty="0">
                <a:latin typeface="Segoe UI"/>
                <a:ea typeface="Calibri"/>
                <a:cs typeface="Times New Roman"/>
              </a:rPr>
              <a:t> in the right pane, set the </a:t>
            </a:r>
            <a:r>
              <a:rPr lang="en-US" b="1" dirty="0">
                <a:latin typeface="Segoe UI"/>
                <a:ea typeface="Calibri"/>
                <a:cs typeface="Times New Roman"/>
              </a:rPr>
              <a:t>Height</a:t>
            </a:r>
            <a:r>
              <a:rPr lang="en-US" dirty="0">
                <a:latin typeface="Segoe UI"/>
                <a:ea typeface="Calibri"/>
                <a:cs typeface="Times New Roman"/>
              </a:rPr>
              <a:t> to </a:t>
            </a:r>
            <a:r>
              <a:rPr lang="en-US" b="1" dirty="0">
                <a:latin typeface="Segoe UI"/>
                <a:ea typeface="Calibri"/>
                <a:cs typeface="Times New Roman"/>
              </a:rPr>
              <a:t>3.58”</a:t>
            </a:r>
            <a:r>
              <a:rPr lang="en-US" dirty="0">
                <a:latin typeface="Segoe UI"/>
                <a:ea typeface="Calibri"/>
                <a:cs typeface="Times New Roman"/>
              </a:rPr>
              <a:t> and the </a:t>
            </a:r>
            <a:r>
              <a:rPr lang="en-US" b="1" dirty="0">
                <a:latin typeface="Segoe UI"/>
                <a:ea typeface="Calibri"/>
                <a:cs typeface="Times New Roman"/>
              </a:rPr>
              <a:t>Width</a:t>
            </a:r>
            <a:r>
              <a:rPr lang="en-US" dirty="0">
                <a:latin typeface="Segoe UI"/>
                <a:ea typeface="Calibri"/>
                <a:cs typeface="Times New Roman"/>
              </a:rPr>
              <a:t> to </a:t>
            </a:r>
            <a:r>
              <a:rPr lang="en-US" b="1" dirty="0">
                <a:latin typeface="Segoe UI"/>
                <a:ea typeface="Calibri"/>
                <a:cs typeface="Times New Roman"/>
              </a:rPr>
              <a:t>4.75”</a:t>
            </a:r>
            <a:r>
              <a:rPr lang="en-US" dirty="0">
                <a:latin typeface="Segoe UI"/>
                <a:ea typeface="Calibri"/>
                <a:cs typeface="Times New Roman"/>
              </a:rPr>
              <a:t>.</a:t>
            </a:r>
            <a:endParaRPr lang="en-US" dirty="0">
              <a:ea typeface="Calibri"/>
              <a:cs typeface="Times New Roman"/>
            </a:endParaRPr>
          </a:p>
          <a:p>
            <a:pPr marL="349415" indent="-349415">
              <a:spcBef>
                <a:spcPts val="611"/>
              </a:spcBef>
              <a:buFont typeface="+mj-lt"/>
              <a:buAutoNum type="arabicPeriod"/>
              <a:tabLst>
                <a:tab pos="757066" algn="l"/>
              </a:tabLst>
            </a:pPr>
            <a:r>
              <a:rPr lang="en-US" dirty="0">
                <a:latin typeface="Segoe UI"/>
                <a:ea typeface="Calibri"/>
                <a:cs typeface="Times New Roman"/>
              </a:rPr>
              <a:t>In the </a:t>
            </a:r>
            <a:r>
              <a:rPr lang="en-US" b="1" dirty="0">
                <a:latin typeface="Segoe UI"/>
                <a:ea typeface="Calibri"/>
                <a:cs typeface="Times New Roman"/>
              </a:rPr>
              <a:t>Format Video</a:t>
            </a:r>
            <a:r>
              <a:rPr lang="en-US" dirty="0">
                <a:latin typeface="Segoe UI"/>
                <a:ea typeface="Calibri"/>
                <a:cs typeface="Times New Roman"/>
              </a:rPr>
              <a:t> dialog box, click </a:t>
            </a:r>
            <a:r>
              <a:rPr lang="en-US" b="1" dirty="0">
                <a:latin typeface="Segoe UI"/>
                <a:ea typeface="Calibri"/>
                <a:cs typeface="Times New Roman"/>
              </a:rPr>
              <a:t>Position </a:t>
            </a:r>
            <a:r>
              <a:rPr lang="en-US" dirty="0">
                <a:latin typeface="Segoe UI"/>
                <a:ea typeface="Calibri"/>
                <a:cs typeface="Times New Roman"/>
              </a:rPr>
              <a:t>in the left pane, and under </a:t>
            </a:r>
            <a:r>
              <a:rPr lang="en-US" b="1" dirty="0">
                <a:latin typeface="Segoe UI"/>
                <a:ea typeface="Calibri"/>
                <a:cs typeface="Times New Roman"/>
              </a:rPr>
              <a:t>Position on Slide</a:t>
            </a:r>
            <a:r>
              <a:rPr lang="en-US" dirty="0">
                <a:latin typeface="Segoe UI"/>
                <a:ea typeface="Calibri"/>
                <a:cs typeface="Times New Roman"/>
              </a:rPr>
              <a:t> in the right pane, set </a:t>
            </a:r>
            <a:r>
              <a:rPr lang="en-US" b="1" dirty="0">
                <a:latin typeface="Segoe UI"/>
                <a:ea typeface="Calibri"/>
                <a:cs typeface="Times New Roman"/>
              </a:rPr>
              <a:t>Horizontal</a:t>
            </a:r>
            <a:r>
              <a:rPr lang="en-US" dirty="0">
                <a:latin typeface="Segoe UI"/>
                <a:ea typeface="Calibri"/>
                <a:cs typeface="Times New Roman"/>
              </a:rPr>
              <a:t> to </a:t>
            </a:r>
            <a:r>
              <a:rPr lang="en-US" b="1" dirty="0">
                <a:latin typeface="Segoe UI"/>
                <a:ea typeface="Calibri"/>
                <a:cs typeface="Times New Roman"/>
              </a:rPr>
              <a:t>2.6”</a:t>
            </a:r>
            <a:r>
              <a:rPr lang="en-US" dirty="0">
                <a:latin typeface="Segoe UI"/>
                <a:ea typeface="Calibri"/>
                <a:cs typeface="Times New Roman"/>
              </a:rPr>
              <a:t> and the </a:t>
            </a:r>
            <a:r>
              <a:rPr lang="en-US" b="1" dirty="0">
                <a:latin typeface="Segoe UI"/>
                <a:ea typeface="Calibri"/>
                <a:cs typeface="Times New Roman"/>
              </a:rPr>
              <a:t>Vertical</a:t>
            </a:r>
            <a:r>
              <a:rPr lang="en-US" dirty="0">
                <a:latin typeface="Segoe UI"/>
                <a:ea typeface="Calibri"/>
                <a:cs typeface="Times New Roman"/>
              </a:rPr>
              <a:t> to </a:t>
            </a:r>
            <a:r>
              <a:rPr lang="en-US" b="1" dirty="0">
                <a:latin typeface="Segoe UI"/>
                <a:ea typeface="Calibri"/>
                <a:cs typeface="Times New Roman"/>
              </a:rPr>
              <a:t>1.36”</a:t>
            </a:r>
            <a:r>
              <a:rPr lang="en-US" dirty="0">
                <a:latin typeface="Segoe UI"/>
                <a:ea typeface="Calibri"/>
                <a:cs typeface="Times New Roman"/>
              </a:rPr>
              <a:t>.</a:t>
            </a:r>
            <a:endParaRPr lang="en-US" dirty="0">
              <a:ea typeface="Calibri"/>
              <a:cs typeface="Times New Roman"/>
            </a:endParaRPr>
          </a:p>
          <a:p>
            <a:pPr marL="349415" indent="-349415">
              <a:spcBef>
                <a:spcPts val="611"/>
              </a:spcBef>
              <a:buFont typeface="+mj-lt"/>
              <a:buAutoNum type="arabicPeriod"/>
              <a:tabLst>
                <a:tab pos="757066" algn="l"/>
              </a:tabLst>
            </a:pPr>
            <a:r>
              <a:rPr lang="en-US" dirty="0">
                <a:latin typeface="Segoe UI"/>
                <a:ea typeface="Calibri"/>
                <a:cs typeface="Times New Roman"/>
              </a:rPr>
              <a:t>Close the </a:t>
            </a:r>
            <a:r>
              <a:rPr lang="en-US" b="1" dirty="0">
                <a:latin typeface="Segoe UI"/>
                <a:ea typeface="Calibri"/>
                <a:cs typeface="Times New Roman"/>
              </a:rPr>
              <a:t>Format Video</a:t>
            </a:r>
            <a:r>
              <a:rPr lang="en-US" dirty="0">
                <a:latin typeface="Segoe UI"/>
                <a:ea typeface="Calibri"/>
                <a:cs typeface="Times New Roman"/>
              </a:rPr>
              <a:t> dialog box.</a:t>
            </a:r>
            <a:endParaRPr lang="en-US" dirty="0">
              <a:ea typeface="Calibri"/>
              <a:cs typeface="Times New Roman"/>
            </a:endParaRPr>
          </a:p>
          <a:p>
            <a:pPr marL="349415" indent="-349415">
              <a:spcBef>
                <a:spcPts val="611"/>
              </a:spcBef>
              <a:buFont typeface="+mj-lt"/>
              <a:buAutoNum type="arabicPeriod"/>
              <a:tabLst>
                <a:tab pos="757066" algn="l"/>
              </a:tabLst>
            </a:pPr>
            <a:r>
              <a:rPr lang="en-US" dirty="0">
                <a:solidFill>
                  <a:srgbClr val="000000"/>
                </a:solidFill>
                <a:latin typeface="Segoe UI"/>
                <a:ea typeface="Calibri"/>
                <a:cs typeface="Times New Roman"/>
              </a:rPr>
              <a:t>Select the video, and under </a:t>
            </a:r>
            <a:r>
              <a:rPr lang="en-US" b="1" dirty="0">
                <a:solidFill>
                  <a:srgbClr val="000000"/>
                </a:solidFill>
                <a:latin typeface="Segoe UI"/>
                <a:ea typeface="Calibri"/>
                <a:cs typeface="Times New Roman"/>
              </a:rPr>
              <a:t>Video Tools</a:t>
            </a:r>
            <a:r>
              <a:rPr lang="en-US" dirty="0">
                <a:solidFill>
                  <a:srgbClr val="000000"/>
                </a:solidFill>
                <a:latin typeface="Segoe UI"/>
                <a:ea typeface="Calibri"/>
                <a:cs typeface="Times New Roman"/>
              </a:rPr>
              <a:t>, on the </a:t>
            </a:r>
            <a:r>
              <a:rPr lang="en-US" b="1" dirty="0">
                <a:solidFill>
                  <a:srgbClr val="000000"/>
                </a:solidFill>
                <a:latin typeface="Segoe UI"/>
                <a:ea typeface="Calibri"/>
                <a:cs typeface="Times New Roman"/>
              </a:rPr>
              <a:t>Format</a:t>
            </a:r>
            <a:r>
              <a:rPr lang="en-US" dirty="0">
                <a:solidFill>
                  <a:srgbClr val="000000"/>
                </a:solidFill>
                <a:latin typeface="Segoe UI"/>
                <a:ea typeface="Calibri"/>
                <a:cs typeface="Times New Roman"/>
              </a:rPr>
              <a:t> tab, in the </a:t>
            </a:r>
            <a:r>
              <a:rPr lang="en-US" b="1" dirty="0">
                <a:solidFill>
                  <a:srgbClr val="000000"/>
                </a:solidFill>
                <a:latin typeface="Segoe UI"/>
                <a:ea typeface="Calibri"/>
                <a:cs typeface="Times New Roman"/>
              </a:rPr>
              <a:t>Adjust</a:t>
            </a:r>
            <a:r>
              <a:rPr lang="en-US" dirty="0">
                <a:solidFill>
                  <a:srgbClr val="000000"/>
                </a:solidFill>
                <a:latin typeface="Segoe UI"/>
                <a:ea typeface="Calibri"/>
                <a:cs typeface="Times New Roman"/>
              </a:rPr>
              <a:t> group, click </a:t>
            </a:r>
            <a:r>
              <a:rPr lang="en-US" b="1" dirty="0">
                <a:solidFill>
                  <a:srgbClr val="000000"/>
                </a:solidFill>
                <a:latin typeface="Segoe UI"/>
                <a:ea typeface="Calibri"/>
                <a:cs typeface="Times New Roman"/>
              </a:rPr>
              <a:t>Color</a:t>
            </a:r>
            <a:r>
              <a:rPr lang="en-US" dirty="0">
                <a:solidFill>
                  <a:srgbClr val="000000"/>
                </a:solidFill>
                <a:latin typeface="Segoe UI"/>
                <a:ea typeface="Calibri"/>
                <a:cs typeface="Times New Roman"/>
              </a:rPr>
              <a:t>, under </a:t>
            </a:r>
            <a:r>
              <a:rPr lang="en-US" b="1" dirty="0">
                <a:solidFill>
                  <a:srgbClr val="000000"/>
                </a:solidFill>
                <a:latin typeface="Segoe UI"/>
                <a:ea typeface="Calibri"/>
                <a:cs typeface="Times New Roman"/>
              </a:rPr>
              <a:t>Recolor</a:t>
            </a:r>
            <a:r>
              <a:rPr lang="en-US" dirty="0">
                <a:solidFill>
                  <a:srgbClr val="000000"/>
                </a:solidFill>
                <a:latin typeface="Segoe UI"/>
                <a:ea typeface="Calibri"/>
                <a:cs typeface="Times New Roman"/>
              </a:rPr>
              <a:t>, select </a:t>
            </a:r>
            <a:r>
              <a:rPr lang="en-US" b="1" dirty="0">
                <a:solidFill>
                  <a:srgbClr val="000000"/>
                </a:solidFill>
                <a:latin typeface="Segoe UI"/>
                <a:ea typeface="Calibri"/>
                <a:cs typeface="Times New Roman"/>
              </a:rPr>
              <a:t>Grayscale</a:t>
            </a:r>
            <a:r>
              <a:rPr lang="en-US" dirty="0">
                <a:solidFill>
                  <a:srgbClr val="000000"/>
                </a:solidFill>
                <a:latin typeface="Segoe UI"/>
                <a:ea typeface="Calibri"/>
                <a:cs typeface="Times New Roman"/>
              </a:rPr>
              <a:t> (first row, second option from left).</a:t>
            </a:r>
            <a:endParaRPr lang="en-US" dirty="0">
              <a:ea typeface="Calibri"/>
              <a:cs typeface="Times New Roman"/>
            </a:endParaRPr>
          </a:p>
          <a:p>
            <a:pPr marL="349415" indent="-349415">
              <a:spcBef>
                <a:spcPts val="611"/>
              </a:spcBef>
              <a:buFont typeface="+mj-lt"/>
              <a:buAutoNum type="arabicPeriod"/>
              <a:tabLst>
                <a:tab pos="757066" algn="l"/>
              </a:tabLst>
            </a:pPr>
            <a:r>
              <a:rPr lang="en-US" dirty="0">
                <a:solidFill>
                  <a:srgbClr val="000000"/>
                </a:solidFill>
                <a:latin typeface="Segoe UI"/>
                <a:ea typeface="Calibri"/>
                <a:cs typeface="Times New Roman"/>
              </a:rPr>
              <a:t>Select the video, and under </a:t>
            </a:r>
            <a:r>
              <a:rPr lang="en-US" b="1" dirty="0">
                <a:solidFill>
                  <a:srgbClr val="000000"/>
                </a:solidFill>
                <a:latin typeface="Segoe UI"/>
                <a:ea typeface="Calibri"/>
                <a:cs typeface="Times New Roman"/>
              </a:rPr>
              <a:t>Video Tools</a:t>
            </a:r>
            <a:r>
              <a:rPr lang="en-US" dirty="0">
                <a:solidFill>
                  <a:srgbClr val="000000"/>
                </a:solidFill>
                <a:latin typeface="Segoe UI"/>
                <a:ea typeface="Calibri"/>
                <a:cs typeface="Times New Roman"/>
              </a:rPr>
              <a:t>, on the </a:t>
            </a:r>
            <a:r>
              <a:rPr lang="en-US" b="1" dirty="0">
                <a:solidFill>
                  <a:srgbClr val="000000"/>
                </a:solidFill>
                <a:latin typeface="Segoe UI"/>
                <a:ea typeface="Calibri"/>
                <a:cs typeface="Times New Roman"/>
              </a:rPr>
              <a:t>Format</a:t>
            </a:r>
            <a:r>
              <a:rPr lang="en-US" dirty="0">
                <a:solidFill>
                  <a:srgbClr val="000000"/>
                </a:solidFill>
                <a:latin typeface="Segoe UI"/>
                <a:ea typeface="Calibri"/>
                <a:cs typeface="Times New Roman"/>
              </a:rPr>
              <a:t> tab, in the </a:t>
            </a:r>
            <a:r>
              <a:rPr lang="en-US" b="1" dirty="0">
                <a:solidFill>
                  <a:srgbClr val="000000"/>
                </a:solidFill>
                <a:latin typeface="Segoe UI"/>
                <a:ea typeface="Calibri"/>
                <a:cs typeface="Times New Roman"/>
              </a:rPr>
              <a:t>Arrange</a:t>
            </a:r>
            <a:r>
              <a:rPr lang="en-US" dirty="0">
                <a:solidFill>
                  <a:srgbClr val="000000"/>
                </a:solidFill>
                <a:latin typeface="Segoe UI"/>
                <a:ea typeface="Calibri"/>
                <a:cs typeface="Times New Roman"/>
              </a:rPr>
              <a:t> group, click </a:t>
            </a:r>
            <a:r>
              <a:rPr lang="en-US" b="1" dirty="0">
                <a:solidFill>
                  <a:srgbClr val="000000"/>
                </a:solidFill>
                <a:latin typeface="Segoe UI"/>
                <a:ea typeface="Calibri"/>
                <a:cs typeface="Times New Roman"/>
              </a:rPr>
              <a:t>Send Backward</a:t>
            </a:r>
            <a:r>
              <a:rPr lang="en-US" dirty="0">
                <a:solidFill>
                  <a:srgbClr val="000000"/>
                </a:solidFill>
                <a:latin typeface="Segoe UI"/>
                <a:ea typeface="Calibri"/>
                <a:cs typeface="Times New Roman"/>
              </a:rPr>
              <a:t>, and then select </a:t>
            </a:r>
            <a:r>
              <a:rPr lang="en-US" b="1" dirty="0">
                <a:solidFill>
                  <a:srgbClr val="000000"/>
                </a:solidFill>
                <a:latin typeface="Segoe UI"/>
                <a:ea typeface="Calibri"/>
                <a:cs typeface="Times New Roman"/>
              </a:rPr>
              <a:t>Send to Back</a:t>
            </a:r>
            <a:r>
              <a:rPr lang="en-US" dirty="0">
                <a:solidFill>
                  <a:srgbClr val="000000"/>
                </a:solidFill>
                <a:latin typeface="Segoe UI"/>
                <a:ea typeface="Calibri"/>
                <a:cs typeface="Times New Roman"/>
              </a:rPr>
              <a:t>.</a:t>
            </a:r>
            <a:endParaRPr lang="en-US" dirty="0">
              <a:ea typeface="Calibri"/>
              <a:cs typeface="Times New Roman"/>
            </a:endParaRPr>
          </a:p>
          <a:p>
            <a:pPr marL="524123">
              <a:spcBef>
                <a:spcPts val="611"/>
              </a:spcBef>
            </a:pPr>
            <a:r>
              <a:rPr lang="en-US" dirty="0">
                <a:latin typeface="Segoe UI"/>
                <a:ea typeface="Calibri"/>
                <a:cs typeface="Times New Roman"/>
              </a:rPr>
              <a:t> </a:t>
            </a:r>
            <a:endParaRPr lang="en-US" dirty="0">
              <a:ea typeface="Calibri"/>
              <a:cs typeface="Times New Roman"/>
            </a:endParaRPr>
          </a:p>
          <a:p>
            <a:pPr>
              <a:spcBef>
                <a:spcPts val="611"/>
              </a:spcBef>
            </a:pPr>
            <a:r>
              <a:rPr lang="en-US" dirty="0">
                <a:latin typeface="Segoe UI"/>
                <a:ea typeface="Calibri"/>
                <a:cs typeface="Times New Roman"/>
              </a:rPr>
              <a:t>To reproduce the background effects on this slide, do the following:</a:t>
            </a:r>
          </a:p>
          <a:p>
            <a:pPr>
              <a:spcBef>
                <a:spcPts val="611"/>
              </a:spcBef>
            </a:pPr>
            <a:endParaRPr lang="en-US" dirty="0">
              <a:ea typeface="Calibri"/>
              <a:cs typeface="Times New Roman"/>
            </a:endParaRPr>
          </a:p>
          <a:p>
            <a:pPr marL="349415" indent="-349415">
              <a:lnSpc>
                <a:spcPct val="115000"/>
              </a:lnSpc>
              <a:spcBef>
                <a:spcPts val="611"/>
              </a:spcBef>
              <a:buFont typeface="+mj-lt"/>
              <a:buAutoNum type="arabicPeriod"/>
              <a:tabLst>
                <a:tab pos="698830" algn="l"/>
              </a:tabLst>
            </a:pPr>
            <a:r>
              <a:rPr lang="en-US" dirty="0">
                <a:solidFill>
                  <a:srgbClr val="000000"/>
                </a:solidFill>
                <a:latin typeface="Segoe UI"/>
                <a:ea typeface="Times New Roman"/>
                <a:cs typeface="Times New Roman"/>
              </a:rPr>
              <a:t>On the </a:t>
            </a:r>
            <a:r>
              <a:rPr lang="en-US" b="1" dirty="0">
                <a:solidFill>
                  <a:srgbClr val="000000"/>
                </a:solidFill>
                <a:latin typeface="Segoe UI"/>
                <a:ea typeface="Times New Roman"/>
                <a:cs typeface="Times New Roman"/>
              </a:rPr>
              <a:t>Insert</a:t>
            </a:r>
            <a:r>
              <a:rPr lang="en-US" dirty="0">
                <a:solidFill>
                  <a:srgbClr val="000000"/>
                </a:solidFill>
                <a:latin typeface="Segoe UI"/>
                <a:ea typeface="Times New Roman"/>
                <a:cs typeface="Times New Roman"/>
              </a:rPr>
              <a:t> tab, In the </a:t>
            </a:r>
            <a:r>
              <a:rPr lang="en-US" b="1" dirty="0">
                <a:solidFill>
                  <a:srgbClr val="000000"/>
                </a:solidFill>
                <a:latin typeface="Segoe UI"/>
                <a:ea typeface="Times New Roman"/>
                <a:cs typeface="Times New Roman"/>
              </a:rPr>
              <a:t>Illustrations</a:t>
            </a:r>
            <a:r>
              <a:rPr lang="en-US" dirty="0">
                <a:solidFill>
                  <a:srgbClr val="000000"/>
                </a:solidFill>
                <a:latin typeface="Segoe UI"/>
                <a:ea typeface="Times New Roman"/>
                <a:cs typeface="Times New Roman"/>
              </a:rPr>
              <a:t> group, click </a:t>
            </a:r>
            <a:r>
              <a:rPr lang="en-US" b="1" dirty="0">
                <a:solidFill>
                  <a:srgbClr val="000000"/>
                </a:solidFill>
                <a:latin typeface="Segoe UI"/>
                <a:ea typeface="Times New Roman"/>
                <a:cs typeface="Times New Roman"/>
              </a:rPr>
              <a:t>Shapes</a:t>
            </a:r>
            <a:r>
              <a:rPr lang="en-US" dirty="0">
                <a:solidFill>
                  <a:srgbClr val="000000"/>
                </a:solidFill>
                <a:latin typeface="Segoe UI"/>
                <a:ea typeface="Times New Roman"/>
                <a:cs typeface="Times New Roman"/>
              </a:rPr>
              <a:t>, then under </a:t>
            </a:r>
            <a:r>
              <a:rPr lang="en-US" b="1" dirty="0">
                <a:solidFill>
                  <a:srgbClr val="000000"/>
                </a:solidFill>
                <a:latin typeface="Segoe UI"/>
                <a:ea typeface="Times New Roman"/>
                <a:cs typeface="Times New Roman"/>
              </a:rPr>
              <a:t>Rectangles</a:t>
            </a:r>
            <a:r>
              <a:rPr lang="en-US" dirty="0">
                <a:solidFill>
                  <a:srgbClr val="000000"/>
                </a:solidFill>
                <a:latin typeface="Segoe UI"/>
                <a:ea typeface="Times New Roman"/>
                <a:cs typeface="Times New Roman"/>
              </a:rPr>
              <a:t>, select </a:t>
            </a:r>
            <a:r>
              <a:rPr lang="en-US" b="1" dirty="0">
                <a:solidFill>
                  <a:srgbClr val="000000"/>
                </a:solidFill>
                <a:latin typeface="Segoe UI"/>
                <a:ea typeface="Times New Roman"/>
                <a:cs typeface="Times New Roman"/>
              </a:rPr>
              <a:t>Rectangle </a:t>
            </a:r>
            <a:r>
              <a:rPr lang="en-US" dirty="0">
                <a:solidFill>
                  <a:srgbClr val="000000"/>
                </a:solidFill>
                <a:latin typeface="Segoe UI"/>
                <a:ea typeface="Times New Roman"/>
                <a:cs typeface="Times New Roman"/>
              </a:rPr>
              <a:t>(first row, first option from left),</a:t>
            </a:r>
            <a:endParaRPr lang="en-US" dirty="0">
              <a:ea typeface="Calibri"/>
              <a:cs typeface="Times New Roman"/>
            </a:endParaRPr>
          </a:p>
          <a:p>
            <a:pPr marL="349415" indent="-349415">
              <a:lnSpc>
                <a:spcPct val="115000"/>
              </a:lnSpc>
              <a:spcBef>
                <a:spcPts val="611"/>
              </a:spcBef>
              <a:buFont typeface="+mj-lt"/>
              <a:buAutoNum type="arabicPeriod"/>
              <a:tabLst>
                <a:tab pos="698830" algn="l"/>
              </a:tabLst>
            </a:pPr>
            <a:r>
              <a:rPr lang="en-US" dirty="0">
                <a:solidFill>
                  <a:srgbClr val="000000"/>
                </a:solidFill>
                <a:latin typeface="Segoe UI"/>
                <a:ea typeface="Times New Roman"/>
                <a:cs typeface="Times New Roman"/>
              </a:rPr>
              <a:t>Drag to draw rectangle on slide.</a:t>
            </a:r>
            <a:endParaRPr lang="en-US" dirty="0">
              <a:ea typeface="Calibri"/>
              <a:cs typeface="Times New Roman"/>
            </a:endParaRPr>
          </a:p>
          <a:p>
            <a:pPr marL="349415" indent="-349415">
              <a:lnSpc>
                <a:spcPct val="115000"/>
              </a:lnSpc>
              <a:spcBef>
                <a:spcPts val="611"/>
              </a:spcBef>
              <a:buFont typeface="+mj-lt"/>
              <a:buAutoNum type="arabicPeriod"/>
              <a:tabLst>
                <a:tab pos="698830" algn="l"/>
              </a:tabLst>
            </a:pPr>
            <a:r>
              <a:rPr lang="en-US" dirty="0">
                <a:latin typeface="Segoe UI"/>
                <a:ea typeface="Times New Roman"/>
                <a:cs typeface="Times New Roman"/>
              </a:rPr>
              <a:t>Under </a:t>
            </a:r>
            <a:r>
              <a:rPr lang="en-US" b="1" dirty="0">
                <a:latin typeface="Segoe UI"/>
                <a:ea typeface="Times New Roman"/>
                <a:cs typeface="Times New Roman"/>
              </a:rPr>
              <a:t>Drawing Tools</a:t>
            </a:r>
            <a:r>
              <a:rPr lang="en-US" dirty="0">
                <a:latin typeface="Segoe UI"/>
                <a:ea typeface="Times New Roman"/>
                <a:cs typeface="Times New Roman"/>
              </a:rPr>
              <a:t>, on the </a:t>
            </a:r>
            <a:r>
              <a:rPr lang="en-US" b="1" dirty="0">
                <a:latin typeface="Segoe UI"/>
                <a:ea typeface="Times New Roman"/>
                <a:cs typeface="Times New Roman"/>
              </a:rPr>
              <a:t>Format</a:t>
            </a:r>
            <a:r>
              <a:rPr lang="en-US" dirty="0">
                <a:latin typeface="Segoe UI"/>
                <a:ea typeface="Times New Roman"/>
                <a:cs typeface="Times New Roman"/>
              </a:rPr>
              <a:t> tab, in the </a:t>
            </a:r>
            <a:r>
              <a:rPr lang="en-US" b="1" dirty="0">
                <a:latin typeface="Segoe UI"/>
                <a:ea typeface="Times New Roman"/>
                <a:cs typeface="Times New Roman"/>
              </a:rPr>
              <a:t>Shape</a:t>
            </a:r>
            <a:r>
              <a:rPr lang="en-US" dirty="0">
                <a:latin typeface="Segoe UI"/>
                <a:ea typeface="Times New Roman"/>
                <a:cs typeface="Times New Roman"/>
              </a:rPr>
              <a:t> </a:t>
            </a:r>
            <a:r>
              <a:rPr lang="en-US" b="1" dirty="0">
                <a:latin typeface="Segoe UI"/>
                <a:ea typeface="Times New Roman"/>
                <a:cs typeface="Times New Roman"/>
              </a:rPr>
              <a:t>Styles</a:t>
            </a:r>
            <a:r>
              <a:rPr lang="en-US" dirty="0">
                <a:latin typeface="Segoe UI"/>
                <a:ea typeface="Times New Roman"/>
                <a:cs typeface="Times New Roman"/>
              </a:rPr>
              <a:t> group, click the arrow at the bottom right corner to launch the </a:t>
            </a:r>
            <a:r>
              <a:rPr lang="en-US" b="1" dirty="0">
                <a:latin typeface="Segoe UI"/>
                <a:ea typeface="Times New Roman"/>
                <a:cs typeface="Times New Roman"/>
              </a:rPr>
              <a:t>Format Picture</a:t>
            </a:r>
            <a:r>
              <a:rPr lang="en-US" dirty="0">
                <a:latin typeface="Segoe UI"/>
                <a:ea typeface="Times New Roman"/>
                <a:cs typeface="Times New Roman"/>
              </a:rPr>
              <a:t> dialog box.</a:t>
            </a:r>
            <a:endParaRPr lang="en-US" dirty="0">
              <a:ea typeface="Calibri"/>
              <a:cs typeface="Times New Roman"/>
            </a:endParaRPr>
          </a:p>
          <a:p>
            <a:pPr marL="349415" indent="-349415">
              <a:lnSpc>
                <a:spcPct val="115000"/>
              </a:lnSpc>
              <a:spcBef>
                <a:spcPts val="611"/>
              </a:spcBef>
              <a:buFont typeface="+mj-lt"/>
              <a:buAutoNum type="arabicPeriod"/>
              <a:tabLst>
                <a:tab pos="698830" algn="l"/>
              </a:tabLst>
            </a:pPr>
            <a:r>
              <a:rPr lang="en-US" dirty="0">
                <a:latin typeface="Segoe UI"/>
                <a:ea typeface="Times New Roman"/>
                <a:cs typeface="Times New Roman"/>
              </a:rPr>
              <a:t>In the </a:t>
            </a:r>
            <a:r>
              <a:rPr lang="en-US" b="1" dirty="0">
                <a:latin typeface="Segoe UI"/>
                <a:ea typeface="Times New Roman"/>
                <a:cs typeface="Times New Roman"/>
              </a:rPr>
              <a:t>Format Picture</a:t>
            </a:r>
            <a:r>
              <a:rPr lang="en-US" dirty="0">
                <a:latin typeface="Segoe UI"/>
                <a:ea typeface="Times New Roman"/>
                <a:cs typeface="Times New Roman"/>
              </a:rPr>
              <a:t> dialog box, select </a:t>
            </a:r>
            <a:r>
              <a:rPr lang="en-US" b="1" dirty="0">
                <a:latin typeface="Segoe UI"/>
                <a:ea typeface="Times New Roman"/>
                <a:cs typeface="Times New Roman"/>
              </a:rPr>
              <a:t>Fill </a:t>
            </a:r>
            <a:r>
              <a:rPr lang="en-US" dirty="0">
                <a:latin typeface="Segoe UI"/>
                <a:ea typeface="Times New Roman"/>
                <a:cs typeface="Times New Roman"/>
              </a:rPr>
              <a:t>in the left pane, under </a:t>
            </a:r>
            <a:r>
              <a:rPr lang="en-US" b="1" dirty="0">
                <a:latin typeface="Segoe UI"/>
                <a:ea typeface="Times New Roman"/>
                <a:cs typeface="Times New Roman"/>
              </a:rPr>
              <a:t>Fill</a:t>
            </a:r>
            <a:r>
              <a:rPr lang="en-US" dirty="0">
                <a:latin typeface="Segoe UI"/>
                <a:ea typeface="Times New Roman"/>
                <a:cs typeface="Times New Roman"/>
              </a:rPr>
              <a:t> on the right pane, select </a:t>
            </a:r>
            <a:r>
              <a:rPr lang="en-US" b="1" dirty="0">
                <a:latin typeface="Segoe UI"/>
                <a:ea typeface="Times New Roman"/>
                <a:cs typeface="Times New Roman"/>
              </a:rPr>
              <a:t>Picture or Texture Fill</a:t>
            </a:r>
            <a:r>
              <a:rPr lang="en-US" dirty="0">
                <a:latin typeface="Segoe UI"/>
                <a:ea typeface="Times New Roman"/>
                <a:cs typeface="Times New Roman"/>
              </a:rPr>
              <a:t>, then click the arrow to the right of </a:t>
            </a:r>
            <a:r>
              <a:rPr lang="en-US" b="1" dirty="0">
                <a:latin typeface="Segoe UI"/>
                <a:ea typeface="Times New Roman"/>
                <a:cs typeface="Times New Roman"/>
              </a:rPr>
              <a:t>Texture</a:t>
            </a:r>
            <a:r>
              <a:rPr lang="en-US" dirty="0">
                <a:latin typeface="Segoe UI"/>
                <a:ea typeface="Times New Roman"/>
                <a:cs typeface="Times New Roman"/>
              </a:rPr>
              <a:t> and select </a:t>
            </a:r>
            <a:r>
              <a:rPr lang="en-US" b="1" dirty="0">
                <a:latin typeface="Segoe UI"/>
                <a:ea typeface="Times New Roman"/>
                <a:cs typeface="Times New Roman"/>
              </a:rPr>
              <a:t>Oak</a:t>
            </a:r>
            <a:r>
              <a:rPr lang="en-US" dirty="0">
                <a:latin typeface="Segoe UI"/>
                <a:ea typeface="Times New Roman"/>
                <a:cs typeface="Times New Roman"/>
              </a:rPr>
              <a:t> (fifth row, third option from left).</a:t>
            </a:r>
            <a:endParaRPr lang="en-US" dirty="0">
              <a:ea typeface="Calibri"/>
              <a:cs typeface="Times New Roman"/>
            </a:endParaRPr>
          </a:p>
          <a:p>
            <a:pPr marL="349415" indent="-349415">
              <a:lnSpc>
                <a:spcPct val="115000"/>
              </a:lnSpc>
              <a:spcBef>
                <a:spcPts val="611"/>
              </a:spcBef>
              <a:buFont typeface="+mj-lt"/>
              <a:buAutoNum type="arabicPeriod"/>
              <a:tabLst>
                <a:tab pos="698830" algn="l"/>
              </a:tabLst>
            </a:pPr>
            <a:r>
              <a:rPr lang="en-US" dirty="0">
                <a:latin typeface="Segoe UI"/>
                <a:ea typeface="Times New Roman"/>
                <a:cs typeface="Times New Roman"/>
              </a:rPr>
              <a:t>Also in the </a:t>
            </a:r>
            <a:r>
              <a:rPr lang="en-US" b="1" dirty="0">
                <a:latin typeface="Segoe UI"/>
                <a:ea typeface="Times New Roman"/>
                <a:cs typeface="Times New Roman"/>
              </a:rPr>
              <a:t>Format Picture</a:t>
            </a:r>
            <a:r>
              <a:rPr lang="en-US" dirty="0">
                <a:latin typeface="Segoe UI"/>
                <a:ea typeface="Times New Roman"/>
                <a:cs typeface="Times New Roman"/>
              </a:rPr>
              <a:t> dialog box, select </a:t>
            </a:r>
            <a:r>
              <a:rPr lang="en-US" b="1" dirty="0">
                <a:latin typeface="Segoe UI"/>
                <a:ea typeface="Times New Roman"/>
                <a:cs typeface="Times New Roman"/>
              </a:rPr>
              <a:t>Line Color </a:t>
            </a:r>
            <a:r>
              <a:rPr lang="en-US" dirty="0">
                <a:latin typeface="Segoe UI"/>
                <a:ea typeface="Times New Roman"/>
                <a:cs typeface="Times New Roman"/>
              </a:rPr>
              <a:t>in the left pane, under </a:t>
            </a:r>
            <a:r>
              <a:rPr lang="en-US" b="1" dirty="0">
                <a:latin typeface="Segoe UI"/>
                <a:ea typeface="Times New Roman"/>
                <a:cs typeface="Times New Roman"/>
              </a:rPr>
              <a:t>Line Color </a:t>
            </a:r>
            <a:r>
              <a:rPr lang="en-US" dirty="0">
                <a:latin typeface="Segoe UI"/>
                <a:ea typeface="Times New Roman"/>
                <a:cs typeface="Times New Roman"/>
              </a:rPr>
              <a:t>on the right pane select </a:t>
            </a:r>
            <a:r>
              <a:rPr lang="en-US" b="1" dirty="0">
                <a:latin typeface="Segoe UI"/>
                <a:ea typeface="Times New Roman"/>
                <a:cs typeface="Times New Roman"/>
              </a:rPr>
              <a:t>No line.</a:t>
            </a:r>
            <a:endParaRPr lang="en-US" dirty="0">
              <a:ea typeface="Calibri"/>
              <a:cs typeface="Times New Roman"/>
            </a:endParaRPr>
          </a:p>
          <a:p>
            <a:pPr marL="349415" indent="-349415">
              <a:lnSpc>
                <a:spcPct val="115000"/>
              </a:lnSpc>
              <a:spcBef>
                <a:spcPts val="611"/>
              </a:spcBef>
              <a:buFont typeface="+mj-lt"/>
              <a:buAutoNum type="arabicPeriod"/>
              <a:tabLst>
                <a:tab pos="698830" algn="l"/>
              </a:tabLst>
            </a:pPr>
            <a:r>
              <a:rPr lang="en-US" dirty="0">
                <a:latin typeface="Segoe UI"/>
                <a:ea typeface="Times New Roman"/>
                <a:cs typeface="Times New Roman"/>
              </a:rPr>
              <a:t>Also in the </a:t>
            </a:r>
            <a:r>
              <a:rPr lang="en-US" b="1" dirty="0">
                <a:latin typeface="Segoe UI"/>
                <a:ea typeface="Times New Roman"/>
                <a:cs typeface="Times New Roman"/>
              </a:rPr>
              <a:t>Format Picture</a:t>
            </a:r>
            <a:r>
              <a:rPr lang="en-US" dirty="0">
                <a:latin typeface="Segoe UI"/>
                <a:ea typeface="Times New Roman"/>
                <a:cs typeface="Times New Roman"/>
              </a:rPr>
              <a:t> dialog box, select </a:t>
            </a:r>
            <a:r>
              <a:rPr lang="en-US" b="1" dirty="0">
                <a:latin typeface="Segoe UI"/>
                <a:ea typeface="Times New Roman"/>
                <a:cs typeface="Times New Roman"/>
              </a:rPr>
              <a:t>Size </a:t>
            </a:r>
            <a:r>
              <a:rPr lang="en-US" dirty="0">
                <a:latin typeface="Segoe UI"/>
                <a:ea typeface="Times New Roman"/>
                <a:cs typeface="Times New Roman"/>
              </a:rPr>
              <a:t>in the left pane, under </a:t>
            </a:r>
            <a:r>
              <a:rPr lang="en-US" b="1" dirty="0">
                <a:latin typeface="Segoe UI"/>
                <a:ea typeface="Times New Roman"/>
                <a:cs typeface="Times New Roman"/>
              </a:rPr>
              <a:t>Size and rotate </a:t>
            </a:r>
            <a:r>
              <a:rPr lang="en-US" dirty="0">
                <a:latin typeface="Segoe UI"/>
                <a:ea typeface="Times New Roman"/>
                <a:cs typeface="Times New Roman"/>
              </a:rPr>
              <a:t>on the right pane do the following:</a:t>
            </a:r>
            <a:endParaRPr lang="en-US" dirty="0">
              <a:ea typeface="Calibri"/>
              <a:cs typeface="Times New Roman"/>
            </a:endParaRPr>
          </a:p>
          <a:p>
            <a:pPr marL="757066" lvl="1" indent="-291179">
              <a:lnSpc>
                <a:spcPct val="115000"/>
              </a:lnSpc>
              <a:spcBef>
                <a:spcPts val="611"/>
              </a:spcBef>
              <a:buFont typeface="Arial"/>
              <a:buChar char="•"/>
            </a:pPr>
            <a:r>
              <a:rPr lang="en-US" dirty="0">
                <a:latin typeface="Segoe UI"/>
                <a:ea typeface="Times New Roman"/>
                <a:cs typeface="Times New Roman"/>
              </a:rPr>
              <a:t>In the </a:t>
            </a:r>
            <a:r>
              <a:rPr lang="en-US" b="1" dirty="0">
                <a:latin typeface="Segoe UI"/>
                <a:ea typeface="Times New Roman"/>
                <a:cs typeface="Times New Roman"/>
              </a:rPr>
              <a:t>Height</a:t>
            </a:r>
            <a:r>
              <a:rPr lang="en-US" dirty="0">
                <a:latin typeface="Segoe UI"/>
                <a:ea typeface="Times New Roman"/>
                <a:cs typeface="Times New Roman"/>
              </a:rPr>
              <a:t> box, enter </a:t>
            </a:r>
            <a:r>
              <a:rPr lang="en-US" b="1" dirty="0">
                <a:latin typeface="Segoe UI"/>
                <a:ea typeface="Times New Roman"/>
                <a:cs typeface="Times New Roman"/>
              </a:rPr>
              <a:t>1.58”</a:t>
            </a:r>
            <a:r>
              <a:rPr lang="en-US" dirty="0">
                <a:latin typeface="Segoe UI"/>
                <a:ea typeface="Times New Roman"/>
                <a:cs typeface="Times New Roman"/>
              </a:rPr>
              <a:t>.</a:t>
            </a:r>
            <a:endParaRPr lang="en-US" dirty="0">
              <a:ea typeface="Calibri"/>
              <a:cs typeface="Times New Roman"/>
            </a:endParaRPr>
          </a:p>
          <a:p>
            <a:pPr marL="757066" lvl="1" indent="-291179">
              <a:lnSpc>
                <a:spcPct val="115000"/>
              </a:lnSpc>
              <a:spcBef>
                <a:spcPts val="611"/>
              </a:spcBef>
              <a:buFont typeface="Arial"/>
              <a:buChar char="•"/>
            </a:pPr>
            <a:r>
              <a:rPr lang="en-US" dirty="0">
                <a:latin typeface="Segoe UI"/>
                <a:ea typeface="Times New Roman"/>
                <a:cs typeface="Times New Roman"/>
              </a:rPr>
              <a:t>In the </a:t>
            </a:r>
            <a:r>
              <a:rPr lang="en-US" b="1" dirty="0">
                <a:latin typeface="Segoe UI"/>
                <a:ea typeface="Times New Roman"/>
                <a:cs typeface="Times New Roman"/>
              </a:rPr>
              <a:t>Width</a:t>
            </a:r>
            <a:r>
              <a:rPr lang="en-US" dirty="0">
                <a:latin typeface="Segoe UI"/>
                <a:ea typeface="Times New Roman"/>
                <a:cs typeface="Times New Roman"/>
              </a:rPr>
              <a:t> box, enter </a:t>
            </a:r>
            <a:r>
              <a:rPr lang="en-US" b="1" dirty="0">
                <a:latin typeface="Segoe UI"/>
                <a:ea typeface="Times New Roman"/>
                <a:cs typeface="Times New Roman"/>
              </a:rPr>
              <a:t>7.5”</a:t>
            </a:r>
            <a:r>
              <a:rPr lang="en-US" dirty="0">
                <a:latin typeface="Segoe UI"/>
                <a:ea typeface="Times New Roman"/>
                <a:cs typeface="Times New Roman"/>
              </a:rPr>
              <a:t>.</a:t>
            </a:r>
            <a:endParaRPr lang="en-US" dirty="0">
              <a:ea typeface="Calibri"/>
              <a:cs typeface="Times New Roman"/>
            </a:endParaRPr>
          </a:p>
          <a:p>
            <a:pPr marL="757066" lvl="1" indent="-291179">
              <a:lnSpc>
                <a:spcPct val="115000"/>
              </a:lnSpc>
              <a:spcBef>
                <a:spcPts val="611"/>
              </a:spcBef>
              <a:buFont typeface="Arial"/>
              <a:buChar char="•"/>
            </a:pPr>
            <a:r>
              <a:rPr lang="en-US" dirty="0">
                <a:latin typeface="Segoe UI"/>
                <a:ea typeface="Times New Roman"/>
                <a:cs typeface="Times New Roman"/>
              </a:rPr>
              <a:t>In the </a:t>
            </a:r>
            <a:r>
              <a:rPr lang="en-US" b="1" dirty="0">
                <a:latin typeface="Segoe UI"/>
                <a:ea typeface="Times New Roman"/>
                <a:cs typeface="Times New Roman"/>
              </a:rPr>
              <a:t>Rotation</a:t>
            </a:r>
            <a:r>
              <a:rPr lang="en-US" dirty="0">
                <a:latin typeface="Segoe UI"/>
                <a:ea typeface="Times New Roman"/>
                <a:cs typeface="Times New Roman"/>
              </a:rPr>
              <a:t> box, enter </a:t>
            </a:r>
            <a:r>
              <a:rPr lang="en-US" b="1" dirty="0">
                <a:latin typeface="Segoe UI"/>
                <a:ea typeface="Times New Roman"/>
                <a:cs typeface="Times New Roman"/>
              </a:rPr>
              <a:t>90 degrees</a:t>
            </a:r>
            <a:r>
              <a:rPr lang="en-US" dirty="0">
                <a:latin typeface="Segoe UI"/>
                <a:ea typeface="Times New Roman"/>
                <a:cs typeface="Times New Roman"/>
              </a:rPr>
              <a:t>.</a:t>
            </a:r>
            <a:endParaRPr lang="en-US" dirty="0">
              <a:ea typeface="Calibri"/>
              <a:cs typeface="Times New Roman"/>
            </a:endParaRPr>
          </a:p>
          <a:p>
            <a:pPr marL="349415" indent="-349415">
              <a:lnSpc>
                <a:spcPct val="115000"/>
              </a:lnSpc>
              <a:spcBef>
                <a:spcPts val="611"/>
              </a:spcBef>
              <a:buFont typeface="+mj-lt"/>
              <a:buAutoNum type="arabicPeriod"/>
              <a:tabLst>
                <a:tab pos="698830" algn="l"/>
              </a:tabLst>
            </a:pPr>
            <a:r>
              <a:rPr lang="en-US" dirty="0">
                <a:latin typeface="Segoe UI"/>
                <a:ea typeface="Times New Roman"/>
                <a:cs typeface="Times New Roman"/>
              </a:rPr>
              <a:t>On the </a:t>
            </a:r>
            <a:r>
              <a:rPr lang="en-US" b="1" dirty="0">
                <a:latin typeface="Segoe UI"/>
                <a:ea typeface="Times New Roman"/>
                <a:cs typeface="Times New Roman"/>
              </a:rPr>
              <a:t>Home</a:t>
            </a:r>
            <a:r>
              <a:rPr lang="en-US" dirty="0">
                <a:latin typeface="Segoe UI"/>
                <a:ea typeface="Times New Roman"/>
                <a:cs typeface="Times New Roman"/>
              </a:rPr>
              <a:t> tab, in the </a:t>
            </a:r>
            <a:r>
              <a:rPr lang="en-US" b="1" dirty="0">
                <a:latin typeface="Segoe UI"/>
                <a:ea typeface="Times New Roman"/>
                <a:cs typeface="Times New Roman"/>
              </a:rPr>
              <a:t>Drawing</a:t>
            </a:r>
            <a:r>
              <a:rPr lang="en-US" dirty="0">
                <a:latin typeface="Segoe UI"/>
                <a:ea typeface="Times New Roman"/>
                <a:cs typeface="Times New Roman"/>
              </a:rPr>
              <a:t> group, click </a:t>
            </a:r>
            <a:r>
              <a:rPr lang="en-US" b="1" dirty="0">
                <a:latin typeface="Segoe UI"/>
                <a:ea typeface="Times New Roman"/>
                <a:cs typeface="Times New Roman"/>
              </a:rPr>
              <a:t>Arrange</a:t>
            </a:r>
            <a:r>
              <a:rPr lang="en-US" dirty="0">
                <a:latin typeface="Segoe UI"/>
                <a:ea typeface="Times New Roman"/>
                <a:cs typeface="Times New Roman"/>
              </a:rPr>
              <a:t>, point to </a:t>
            </a:r>
            <a:r>
              <a:rPr lang="en-US" b="1" dirty="0">
                <a:latin typeface="Segoe UI"/>
                <a:ea typeface="Times New Roman"/>
                <a:cs typeface="Times New Roman"/>
              </a:rPr>
              <a:t>Align</a:t>
            </a:r>
            <a:r>
              <a:rPr lang="en-US" dirty="0">
                <a:latin typeface="Segoe UI"/>
                <a:ea typeface="Times New Roman"/>
                <a:cs typeface="Times New Roman"/>
              </a:rPr>
              <a:t> and then do the following:</a:t>
            </a:r>
            <a:endParaRPr lang="en-US" dirty="0">
              <a:ea typeface="Calibri"/>
              <a:cs typeface="Times New Roman"/>
            </a:endParaRPr>
          </a:p>
          <a:p>
            <a:pPr marL="757066" lvl="1" indent="-291179">
              <a:lnSpc>
                <a:spcPct val="115000"/>
              </a:lnSpc>
              <a:spcBef>
                <a:spcPts val="611"/>
              </a:spcBef>
              <a:buFont typeface="Arial"/>
              <a:buChar char="•"/>
            </a:pPr>
            <a:r>
              <a:rPr lang="en-US" dirty="0">
                <a:latin typeface="Segoe UI"/>
                <a:ea typeface="Times New Roman"/>
                <a:cs typeface="Times New Roman"/>
              </a:rPr>
              <a:t>Click </a:t>
            </a:r>
            <a:r>
              <a:rPr lang="en-US" b="1" dirty="0">
                <a:latin typeface="Segoe UI"/>
                <a:ea typeface="Times New Roman"/>
                <a:cs typeface="Times New Roman"/>
              </a:rPr>
              <a:t>Align Top</a:t>
            </a:r>
            <a:r>
              <a:rPr lang="en-US" dirty="0">
                <a:latin typeface="Segoe UI"/>
                <a:ea typeface="Times New Roman"/>
                <a:cs typeface="Times New Roman"/>
              </a:rPr>
              <a:t>.</a:t>
            </a:r>
            <a:endParaRPr lang="en-US" dirty="0">
              <a:ea typeface="Calibri"/>
              <a:cs typeface="Times New Roman"/>
            </a:endParaRPr>
          </a:p>
          <a:p>
            <a:pPr marL="757066" lvl="1" indent="-291179">
              <a:lnSpc>
                <a:spcPct val="115000"/>
              </a:lnSpc>
              <a:spcBef>
                <a:spcPts val="611"/>
              </a:spcBef>
              <a:buFont typeface="Arial"/>
              <a:buChar char="•"/>
            </a:pPr>
            <a:r>
              <a:rPr lang="en-US" dirty="0">
                <a:latin typeface="Segoe UI"/>
                <a:ea typeface="Times New Roman"/>
                <a:cs typeface="Times New Roman"/>
              </a:rPr>
              <a:t>Click </a:t>
            </a:r>
            <a:r>
              <a:rPr lang="en-US" b="1" dirty="0">
                <a:latin typeface="Segoe UI"/>
                <a:ea typeface="Times New Roman"/>
                <a:cs typeface="Times New Roman"/>
              </a:rPr>
              <a:t>Align Left</a:t>
            </a:r>
            <a:r>
              <a:rPr lang="en-US" dirty="0">
                <a:latin typeface="Segoe UI"/>
                <a:ea typeface="Times New Roman"/>
                <a:cs typeface="Times New Roman"/>
              </a:rPr>
              <a:t>.</a:t>
            </a:r>
            <a:endParaRPr lang="en-US" dirty="0">
              <a:ea typeface="Calibri"/>
              <a:cs typeface="Times New Roman"/>
            </a:endParaRPr>
          </a:p>
          <a:p>
            <a:pPr marL="349415" indent="-349415">
              <a:lnSpc>
                <a:spcPct val="115000"/>
              </a:lnSpc>
              <a:spcBef>
                <a:spcPts val="611"/>
              </a:spcBef>
              <a:buFont typeface="+mj-lt"/>
              <a:buAutoNum type="arabicPeriod"/>
              <a:tabLst>
                <a:tab pos="698830" algn="l"/>
              </a:tabLst>
            </a:pPr>
            <a:r>
              <a:rPr lang="en-US" dirty="0">
                <a:latin typeface="Segoe UI"/>
                <a:ea typeface="Times New Roman"/>
                <a:cs typeface="Times New Roman"/>
              </a:rPr>
              <a:t>Also on the </a:t>
            </a:r>
            <a:r>
              <a:rPr lang="en-US" b="1" dirty="0">
                <a:latin typeface="Segoe UI"/>
                <a:ea typeface="Times New Roman"/>
                <a:cs typeface="Times New Roman"/>
              </a:rPr>
              <a:t>Home</a:t>
            </a:r>
            <a:r>
              <a:rPr lang="en-US" dirty="0">
                <a:latin typeface="Segoe UI"/>
                <a:ea typeface="Times New Roman"/>
                <a:cs typeface="Times New Roman"/>
              </a:rPr>
              <a:t> tab, in the </a:t>
            </a:r>
            <a:r>
              <a:rPr lang="en-US" b="1" dirty="0">
                <a:latin typeface="Segoe UI"/>
                <a:ea typeface="Times New Roman"/>
                <a:cs typeface="Times New Roman"/>
              </a:rPr>
              <a:t>Clipboard</a:t>
            </a:r>
            <a:r>
              <a:rPr lang="en-US" dirty="0">
                <a:latin typeface="Segoe UI"/>
                <a:ea typeface="Times New Roman"/>
                <a:cs typeface="Times New Roman"/>
              </a:rPr>
              <a:t> group, click </a:t>
            </a:r>
            <a:r>
              <a:rPr lang="en-US" b="1" dirty="0">
                <a:latin typeface="Segoe UI"/>
                <a:ea typeface="Times New Roman"/>
                <a:cs typeface="Times New Roman"/>
              </a:rPr>
              <a:t>Copy</a:t>
            </a:r>
            <a:r>
              <a:rPr lang="en-US" dirty="0">
                <a:latin typeface="Segoe UI"/>
                <a:ea typeface="Times New Roman"/>
                <a:cs typeface="Times New Roman"/>
              </a:rPr>
              <a:t>, and then select </a:t>
            </a:r>
            <a:r>
              <a:rPr lang="en-US" b="1" dirty="0">
                <a:latin typeface="Segoe UI"/>
                <a:ea typeface="Times New Roman"/>
                <a:cs typeface="Times New Roman"/>
              </a:rPr>
              <a:t>Duplicate</a:t>
            </a:r>
            <a:r>
              <a:rPr lang="en-US" dirty="0">
                <a:latin typeface="Segoe UI"/>
                <a:ea typeface="Times New Roman"/>
                <a:cs typeface="Times New Roman"/>
              </a:rPr>
              <a:t>. Repeat this process five more times, for a total of seven rectangles.</a:t>
            </a:r>
            <a:endParaRPr lang="en-US" dirty="0">
              <a:ea typeface="Calibri"/>
              <a:cs typeface="Times New Roman"/>
            </a:endParaRPr>
          </a:p>
          <a:p>
            <a:pPr marL="349415" indent="-349415">
              <a:lnSpc>
                <a:spcPct val="115000"/>
              </a:lnSpc>
              <a:spcBef>
                <a:spcPts val="611"/>
              </a:spcBef>
              <a:buFont typeface="+mj-lt"/>
              <a:buAutoNum type="arabicPeriod"/>
              <a:tabLst>
                <a:tab pos="698830" algn="l"/>
              </a:tabLst>
            </a:pPr>
            <a:r>
              <a:rPr lang="en-US" dirty="0">
                <a:latin typeface="Segoe UI"/>
                <a:ea typeface="Times New Roman"/>
                <a:cs typeface="Times New Roman"/>
              </a:rPr>
              <a:t>Select one of the newly colored rectangles, under</a:t>
            </a:r>
            <a:r>
              <a:rPr lang="en-US" b="1" dirty="0">
                <a:latin typeface="Segoe UI"/>
                <a:ea typeface="Times New Roman"/>
                <a:cs typeface="Times New Roman"/>
              </a:rPr>
              <a:t> Picture Tools</a:t>
            </a:r>
            <a:r>
              <a:rPr lang="en-US" dirty="0">
                <a:latin typeface="Segoe UI"/>
                <a:ea typeface="Times New Roman"/>
                <a:cs typeface="Times New Roman"/>
              </a:rPr>
              <a:t>, on the </a:t>
            </a:r>
            <a:r>
              <a:rPr lang="en-US" b="1" dirty="0">
                <a:latin typeface="Segoe UI"/>
                <a:ea typeface="Times New Roman"/>
                <a:cs typeface="Times New Roman"/>
              </a:rPr>
              <a:t>Format </a:t>
            </a:r>
            <a:r>
              <a:rPr lang="en-US" dirty="0">
                <a:latin typeface="Segoe UI"/>
                <a:ea typeface="Times New Roman"/>
                <a:cs typeface="Times New Roman"/>
              </a:rPr>
              <a:t>tab, in the </a:t>
            </a:r>
            <a:r>
              <a:rPr lang="en-US" b="1" dirty="0">
                <a:latin typeface="Segoe UI"/>
                <a:ea typeface="Times New Roman"/>
                <a:cs typeface="Times New Roman"/>
              </a:rPr>
              <a:t>Arrange</a:t>
            </a:r>
            <a:r>
              <a:rPr lang="en-US" dirty="0">
                <a:latin typeface="Segoe UI"/>
                <a:ea typeface="Times New Roman"/>
                <a:cs typeface="Times New Roman"/>
              </a:rPr>
              <a:t> group, click </a:t>
            </a:r>
            <a:r>
              <a:rPr lang="en-US" b="1" dirty="0">
                <a:latin typeface="Segoe UI"/>
                <a:ea typeface="Times New Roman"/>
                <a:cs typeface="Times New Roman"/>
              </a:rPr>
              <a:t>Align</a:t>
            </a:r>
            <a:r>
              <a:rPr lang="en-US" dirty="0">
                <a:latin typeface="Segoe UI"/>
                <a:ea typeface="Times New Roman"/>
                <a:cs typeface="Times New Roman"/>
              </a:rPr>
              <a:t> and then do the following:</a:t>
            </a:r>
            <a:endParaRPr lang="en-US" dirty="0">
              <a:ea typeface="Calibri"/>
              <a:cs typeface="Times New Roman"/>
            </a:endParaRPr>
          </a:p>
          <a:p>
            <a:pPr marL="757066" lvl="1" indent="-291179">
              <a:lnSpc>
                <a:spcPct val="115000"/>
              </a:lnSpc>
              <a:spcBef>
                <a:spcPts val="611"/>
              </a:spcBef>
              <a:buFont typeface="Arial"/>
              <a:buChar char="•"/>
            </a:pPr>
            <a:r>
              <a:rPr lang="en-US" dirty="0">
                <a:latin typeface="Segoe UI"/>
                <a:ea typeface="Times New Roman"/>
                <a:cs typeface="Times New Roman"/>
              </a:rPr>
              <a:t>Click </a:t>
            </a:r>
            <a:r>
              <a:rPr lang="en-US" b="1" dirty="0">
                <a:latin typeface="Segoe UI"/>
                <a:ea typeface="Times New Roman"/>
                <a:cs typeface="Times New Roman"/>
              </a:rPr>
              <a:t>Align Top</a:t>
            </a:r>
            <a:r>
              <a:rPr lang="en-US" dirty="0">
                <a:latin typeface="Segoe UI"/>
                <a:ea typeface="Times New Roman"/>
                <a:cs typeface="Times New Roman"/>
              </a:rPr>
              <a:t>.</a:t>
            </a:r>
            <a:endParaRPr lang="en-US" dirty="0">
              <a:ea typeface="Calibri"/>
              <a:cs typeface="Times New Roman"/>
            </a:endParaRPr>
          </a:p>
          <a:p>
            <a:pPr marL="757066" lvl="1" indent="-291179">
              <a:lnSpc>
                <a:spcPct val="115000"/>
              </a:lnSpc>
              <a:spcBef>
                <a:spcPts val="611"/>
              </a:spcBef>
              <a:buFont typeface="Arial"/>
              <a:buChar char="•"/>
            </a:pPr>
            <a:r>
              <a:rPr lang="en-US" dirty="0">
                <a:latin typeface="Segoe UI"/>
                <a:ea typeface="Times New Roman"/>
                <a:cs typeface="Times New Roman"/>
              </a:rPr>
              <a:t>Click </a:t>
            </a:r>
            <a:r>
              <a:rPr lang="en-US" b="1" dirty="0">
                <a:latin typeface="Segoe UI"/>
                <a:ea typeface="Times New Roman"/>
                <a:cs typeface="Times New Roman"/>
              </a:rPr>
              <a:t>Align Right</a:t>
            </a:r>
            <a:r>
              <a:rPr lang="en-US" dirty="0">
                <a:latin typeface="Segoe UI"/>
                <a:ea typeface="Times New Roman"/>
                <a:cs typeface="Times New Roman"/>
              </a:rPr>
              <a:t>.</a:t>
            </a:r>
            <a:endParaRPr lang="en-US" dirty="0">
              <a:ea typeface="Calibri"/>
              <a:cs typeface="Times New Roman"/>
            </a:endParaRPr>
          </a:p>
          <a:p>
            <a:pPr marL="349415" indent="-349415">
              <a:lnSpc>
                <a:spcPct val="115000"/>
              </a:lnSpc>
              <a:spcBef>
                <a:spcPts val="611"/>
              </a:spcBef>
              <a:buFont typeface="+mj-lt"/>
              <a:buAutoNum type="arabicPeriod"/>
              <a:tabLst>
                <a:tab pos="698830" algn="l"/>
              </a:tabLst>
            </a:pPr>
            <a:r>
              <a:rPr lang="en-US" dirty="0">
                <a:latin typeface="Segoe UI"/>
                <a:ea typeface="Times New Roman"/>
                <a:cs typeface="Times New Roman"/>
              </a:rPr>
              <a:t>Press and hold CTRL, select all rectangles. Also under</a:t>
            </a:r>
            <a:r>
              <a:rPr lang="en-US" b="1" dirty="0">
                <a:latin typeface="Segoe UI"/>
                <a:ea typeface="Times New Roman"/>
                <a:cs typeface="Times New Roman"/>
              </a:rPr>
              <a:t> Picture Tools</a:t>
            </a:r>
            <a:r>
              <a:rPr lang="en-US" dirty="0">
                <a:latin typeface="Segoe UI"/>
                <a:ea typeface="Times New Roman"/>
                <a:cs typeface="Times New Roman"/>
              </a:rPr>
              <a:t>, on the </a:t>
            </a:r>
            <a:r>
              <a:rPr lang="en-US" b="1" dirty="0">
                <a:latin typeface="Segoe UI"/>
                <a:ea typeface="Times New Roman"/>
                <a:cs typeface="Times New Roman"/>
              </a:rPr>
              <a:t>Format </a:t>
            </a:r>
            <a:r>
              <a:rPr lang="en-US" dirty="0">
                <a:latin typeface="Segoe UI"/>
                <a:ea typeface="Times New Roman"/>
                <a:cs typeface="Times New Roman"/>
              </a:rPr>
              <a:t>tab, in the </a:t>
            </a:r>
            <a:r>
              <a:rPr lang="en-US" b="1" dirty="0">
                <a:latin typeface="Segoe UI"/>
                <a:ea typeface="Times New Roman"/>
                <a:cs typeface="Times New Roman"/>
              </a:rPr>
              <a:t>Arrange</a:t>
            </a:r>
            <a:r>
              <a:rPr lang="en-US" dirty="0">
                <a:latin typeface="Segoe UI"/>
                <a:ea typeface="Times New Roman"/>
                <a:cs typeface="Times New Roman"/>
              </a:rPr>
              <a:t> group, click </a:t>
            </a:r>
            <a:r>
              <a:rPr lang="en-US" b="1" dirty="0">
                <a:latin typeface="Segoe UI"/>
                <a:ea typeface="Times New Roman"/>
                <a:cs typeface="Times New Roman"/>
              </a:rPr>
              <a:t>Align</a:t>
            </a:r>
            <a:r>
              <a:rPr lang="en-US" dirty="0">
                <a:latin typeface="Segoe UI"/>
                <a:ea typeface="Times New Roman"/>
                <a:cs typeface="Times New Roman"/>
              </a:rPr>
              <a:t> and then do the following:</a:t>
            </a:r>
            <a:endParaRPr lang="en-US" dirty="0">
              <a:ea typeface="Calibri"/>
              <a:cs typeface="Times New Roman"/>
            </a:endParaRPr>
          </a:p>
          <a:p>
            <a:pPr marL="757066" lvl="1" indent="-291179">
              <a:lnSpc>
                <a:spcPct val="115000"/>
              </a:lnSpc>
              <a:spcBef>
                <a:spcPts val="611"/>
              </a:spcBef>
              <a:buFont typeface="Arial"/>
              <a:buChar char="•"/>
            </a:pPr>
            <a:r>
              <a:rPr lang="en-US" dirty="0">
                <a:latin typeface="Segoe UI"/>
                <a:ea typeface="Times New Roman"/>
                <a:cs typeface="Times New Roman"/>
              </a:rPr>
              <a:t>Click </a:t>
            </a:r>
            <a:r>
              <a:rPr lang="en-US" b="1" dirty="0">
                <a:latin typeface="Segoe UI"/>
                <a:ea typeface="Times New Roman"/>
                <a:cs typeface="Times New Roman"/>
              </a:rPr>
              <a:t>Align Top</a:t>
            </a:r>
            <a:r>
              <a:rPr lang="en-US" dirty="0">
                <a:latin typeface="Segoe UI"/>
                <a:ea typeface="Times New Roman"/>
                <a:cs typeface="Times New Roman"/>
              </a:rPr>
              <a:t>.</a:t>
            </a:r>
            <a:endParaRPr lang="en-US" dirty="0">
              <a:ea typeface="Calibri"/>
              <a:cs typeface="Times New Roman"/>
            </a:endParaRPr>
          </a:p>
          <a:p>
            <a:pPr marL="757066" lvl="1" indent="-291179">
              <a:lnSpc>
                <a:spcPct val="115000"/>
              </a:lnSpc>
              <a:spcBef>
                <a:spcPts val="611"/>
              </a:spcBef>
              <a:buFont typeface="Arial"/>
              <a:buChar char="•"/>
            </a:pPr>
            <a:r>
              <a:rPr lang="en-US" dirty="0">
                <a:latin typeface="Segoe UI"/>
                <a:ea typeface="Times New Roman"/>
                <a:cs typeface="Times New Roman"/>
              </a:rPr>
              <a:t>Click </a:t>
            </a:r>
            <a:r>
              <a:rPr lang="en-US" b="1" dirty="0">
                <a:latin typeface="Segoe UI"/>
                <a:ea typeface="Times New Roman"/>
                <a:cs typeface="Times New Roman"/>
              </a:rPr>
              <a:t>Distribute Horizontally</a:t>
            </a:r>
            <a:r>
              <a:rPr lang="en-US" dirty="0">
                <a:latin typeface="Segoe UI"/>
                <a:ea typeface="Times New Roman"/>
                <a:cs typeface="Times New Roman"/>
              </a:rPr>
              <a:t>.</a:t>
            </a:r>
            <a:endParaRPr lang="en-US" dirty="0">
              <a:ea typeface="Calibri"/>
              <a:cs typeface="Times New Roman"/>
            </a:endParaRPr>
          </a:p>
          <a:p>
            <a:pPr marL="349415" indent="-349415">
              <a:lnSpc>
                <a:spcPct val="115000"/>
              </a:lnSpc>
              <a:spcBef>
                <a:spcPts val="611"/>
              </a:spcBef>
              <a:buFont typeface="+mj-lt"/>
              <a:buAutoNum type="arabicPeriod"/>
              <a:tabLst>
                <a:tab pos="698830" algn="l"/>
              </a:tabLst>
            </a:pPr>
            <a:r>
              <a:rPr lang="en-US" dirty="0">
                <a:latin typeface="Segoe UI"/>
                <a:ea typeface="Times New Roman"/>
                <a:cs typeface="Times New Roman"/>
              </a:rPr>
              <a:t>Select the second, third, fourth, fifth, and sixth rectangles from left, under</a:t>
            </a:r>
            <a:r>
              <a:rPr lang="en-US" b="1" dirty="0">
                <a:latin typeface="Segoe UI"/>
                <a:ea typeface="Times New Roman"/>
                <a:cs typeface="Times New Roman"/>
              </a:rPr>
              <a:t> Picture Tools</a:t>
            </a:r>
            <a:r>
              <a:rPr lang="en-US" dirty="0">
                <a:latin typeface="Segoe UI"/>
                <a:ea typeface="Times New Roman"/>
                <a:cs typeface="Times New Roman"/>
              </a:rPr>
              <a:t>, on the </a:t>
            </a:r>
            <a:r>
              <a:rPr lang="en-US" b="1" dirty="0">
                <a:latin typeface="Segoe UI"/>
                <a:ea typeface="Times New Roman"/>
                <a:cs typeface="Times New Roman"/>
              </a:rPr>
              <a:t>Format </a:t>
            </a:r>
            <a:r>
              <a:rPr lang="en-US" dirty="0">
                <a:latin typeface="Segoe UI"/>
                <a:ea typeface="Times New Roman"/>
                <a:cs typeface="Times New Roman"/>
              </a:rPr>
              <a:t>tab, in the </a:t>
            </a:r>
            <a:r>
              <a:rPr lang="en-US" b="1" dirty="0">
                <a:latin typeface="Segoe UI"/>
                <a:ea typeface="Times New Roman"/>
                <a:cs typeface="Times New Roman"/>
              </a:rPr>
              <a:t>Size</a:t>
            </a:r>
            <a:r>
              <a:rPr lang="en-US" dirty="0">
                <a:latin typeface="Segoe UI"/>
                <a:ea typeface="Times New Roman"/>
                <a:cs typeface="Times New Roman"/>
              </a:rPr>
              <a:t> group, set the </a:t>
            </a:r>
            <a:r>
              <a:rPr lang="en-US" b="1" dirty="0">
                <a:latin typeface="Segoe UI"/>
                <a:ea typeface="Times New Roman"/>
                <a:cs typeface="Times New Roman"/>
              </a:rPr>
              <a:t>Height</a:t>
            </a:r>
            <a:r>
              <a:rPr lang="en-US" dirty="0">
                <a:latin typeface="Segoe UI"/>
                <a:ea typeface="Times New Roman"/>
                <a:cs typeface="Times New Roman"/>
              </a:rPr>
              <a:t> as </a:t>
            </a:r>
            <a:r>
              <a:rPr lang="en-US" b="1" dirty="0">
                <a:latin typeface="Segoe UI"/>
                <a:ea typeface="Times New Roman"/>
                <a:cs typeface="Times New Roman"/>
              </a:rPr>
              <a:t>1.56”</a:t>
            </a:r>
            <a:r>
              <a:rPr lang="en-US" dirty="0">
                <a:latin typeface="Segoe UI"/>
                <a:ea typeface="Times New Roman"/>
                <a:cs typeface="Times New Roman"/>
              </a:rPr>
              <a:t>.</a:t>
            </a:r>
            <a:endParaRPr lang="en-US" dirty="0">
              <a:ea typeface="Calibri"/>
              <a:cs typeface="Times New Roman"/>
            </a:endParaRPr>
          </a:p>
          <a:p>
            <a:pPr marL="349415" indent="-349415">
              <a:lnSpc>
                <a:spcPct val="115000"/>
              </a:lnSpc>
              <a:spcBef>
                <a:spcPts val="611"/>
              </a:spcBef>
              <a:buFont typeface="+mj-lt"/>
              <a:buAutoNum type="arabicPeriod"/>
              <a:tabLst>
                <a:tab pos="698830" algn="l"/>
              </a:tabLst>
            </a:pPr>
            <a:r>
              <a:rPr lang="en-US" dirty="0">
                <a:latin typeface="Segoe UI"/>
                <a:ea typeface="Times New Roman"/>
                <a:cs typeface="Times New Roman"/>
              </a:rPr>
              <a:t>Press and hold CTRL, select all rectangles. Also under</a:t>
            </a:r>
            <a:r>
              <a:rPr lang="en-US" b="1" dirty="0">
                <a:latin typeface="Segoe UI"/>
                <a:ea typeface="Times New Roman"/>
                <a:cs typeface="Times New Roman"/>
              </a:rPr>
              <a:t> Picture Tools</a:t>
            </a:r>
            <a:r>
              <a:rPr lang="en-US" dirty="0">
                <a:latin typeface="Segoe UI"/>
                <a:ea typeface="Times New Roman"/>
                <a:cs typeface="Times New Roman"/>
              </a:rPr>
              <a:t>, on the </a:t>
            </a:r>
            <a:r>
              <a:rPr lang="en-US" b="1" dirty="0">
                <a:latin typeface="Segoe UI"/>
                <a:ea typeface="Times New Roman"/>
                <a:cs typeface="Times New Roman"/>
              </a:rPr>
              <a:t>Format </a:t>
            </a:r>
            <a:r>
              <a:rPr lang="en-US" dirty="0">
                <a:latin typeface="Segoe UI"/>
                <a:ea typeface="Times New Roman"/>
                <a:cs typeface="Times New Roman"/>
              </a:rPr>
              <a:t>tab, in the </a:t>
            </a:r>
            <a:r>
              <a:rPr lang="en-US" b="1" dirty="0">
                <a:latin typeface="Segoe UI"/>
                <a:ea typeface="Times New Roman"/>
                <a:cs typeface="Times New Roman"/>
              </a:rPr>
              <a:t>Arrange</a:t>
            </a:r>
            <a:r>
              <a:rPr lang="en-US" dirty="0">
                <a:latin typeface="Segoe UI"/>
                <a:ea typeface="Times New Roman"/>
                <a:cs typeface="Times New Roman"/>
              </a:rPr>
              <a:t> group, click </a:t>
            </a:r>
            <a:r>
              <a:rPr lang="en-US" b="1" dirty="0">
                <a:latin typeface="Segoe UI"/>
                <a:ea typeface="Times New Roman"/>
                <a:cs typeface="Times New Roman"/>
              </a:rPr>
              <a:t>Align</a:t>
            </a:r>
            <a:r>
              <a:rPr lang="en-US" dirty="0">
                <a:latin typeface="Segoe UI"/>
                <a:ea typeface="Times New Roman"/>
                <a:cs typeface="Times New Roman"/>
              </a:rPr>
              <a:t>, then select </a:t>
            </a:r>
            <a:r>
              <a:rPr lang="en-US" b="1" dirty="0">
                <a:latin typeface="Segoe UI"/>
                <a:ea typeface="Times New Roman"/>
                <a:cs typeface="Times New Roman"/>
              </a:rPr>
              <a:t>Distribute Horizontally</a:t>
            </a:r>
            <a:r>
              <a:rPr lang="en-US" dirty="0">
                <a:latin typeface="Segoe UI"/>
                <a:ea typeface="Times New Roman"/>
                <a:cs typeface="Times New Roman"/>
              </a:rPr>
              <a:t>.</a:t>
            </a:r>
            <a:endParaRPr lang="en-US" dirty="0">
              <a:ea typeface="Calibri"/>
              <a:cs typeface="Times New Roman"/>
            </a:endParaRPr>
          </a:p>
          <a:p>
            <a:pPr marL="349415" indent="-349415">
              <a:lnSpc>
                <a:spcPct val="115000"/>
              </a:lnSpc>
              <a:spcBef>
                <a:spcPts val="611"/>
              </a:spcBef>
              <a:buFont typeface="+mj-lt"/>
              <a:buAutoNum type="arabicPeriod"/>
              <a:tabLst>
                <a:tab pos="698830" algn="l"/>
              </a:tabLst>
            </a:pPr>
            <a:r>
              <a:rPr lang="en-US" dirty="0">
                <a:latin typeface="Segoe UI"/>
                <a:ea typeface="Times New Roman"/>
                <a:cs typeface="Times New Roman"/>
              </a:rPr>
              <a:t>Press and hold CTRL, select the first, fourth, and seventh rectangles from left. Under </a:t>
            </a:r>
            <a:r>
              <a:rPr lang="en-US" b="1" dirty="0">
                <a:latin typeface="Segoe UI"/>
                <a:ea typeface="Times New Roman"/>
                <a:cs typeface="Times New Roman"/>
              </a:rPr>
              <a:t>Picture Tools</a:t>
            </a:r>
            <a:r>
              <a:rPr lang="en-US" dirty="0">
                <a:latin typeface="Segoe UI"/>
                <a:ea typeface="Times New Roman"/>
                <a:cs typeface="Times New Roman"/>
              </a:rPr>
              <a:t>, on the </a:t>
            </a:r>
            <a:r>
              <a:rPr lang="en-US" b="1" dirty="0">
                <a:latin typeface="Segoe UI"/>
                <a:ea typeface="Times New Roman"/>
                <a:cs typeface="Times New Roman"/>
              </a:rPr>
              <a:t>Format </a:t>
            </a:r>
            <a:r>
              <a:rPr lang="en-US" dirty="0">
                <a:latin typeface="Segoe UI"/>
                <a:ea typeface="Times New Roman"/>
                <a:cs typeface="Times New Roman"/>
              </a:rPr>
              <a:t>tab, in the </a:t>
            </a:r>
            <a:r>
              <a:rPr lang="en-US" b="1" dirty="0">
                <a:latin typeface="Segoe UI"/>
                <a:ea typeface="Times New Roman"/>
                <a:cs typeface="Times New Roman"/>
              </a:rPr>
              <a:t>Adjust</a:t>
            </a:r>
            <a:r>
              <a:rPr lang="en-US" dirty="0">
                <a:latin typeface="Segoe UI"/>
                <a:ea typeface="Times New Roman"/>
                <a:cs typeface="Times New Roman"/>
              </a:rPr>
              <a:t> group, click </a:t>
            </a:r>
            <a:r>
              <a:rPr lang="en-US" b="1" dirty="0">
                <a:latin typeface="Segoe UI"/>
                <a:ea typeface="Times New Roman"/>
                <a:cs typeface="Times New Roman"/>
              </a:rPr>
              <a:t>Color</a:t>
            </a:r>
            <a:r>
              <a:rPr lang="en-US" dirty="0">
                <a:latin typeface="Segoe UI"/>
                <a:ea typeface="Times New Roman"/>
                <a:cs typeface="Times New Roman"/>
              </a:rPr>
              <a:t>, then under </a:t>
            </a:r>
            <a:r>
              <a:rPr lang="en-US" b="1" dirty="0">
                <a:latin typeface="Segoe UI"/>
                <a:ea typeface="Times New Roman"/>
                <a:cs typeface="Times New Roman"/>
              </a:rPr>
              <a:t>Color Saturation</a:t>
            </a:r>
            <a:r>
              <a:rPr lang="en-US" dirty="0">
                <a:latin typeface="Segoe UI"/>
                <a:ea typeface="Times New Roman"/>
                <a:cs typeface="Times New Roman"/>
              </a:rPr>
              <a:t>, select </a:t>
            </a:r>
            <a:r>
              <a:rPr lang="en-US" b="1" dirty="0">
                <a:latin typeface="Segoe UI"/>
                <a:ea typeface="Times New Roman"/>
                <a:cs typeface="Times New Roman"/>
              </a:rPr>
              <a:t>Saturation: 66% (</a:t>
            </a:r>
            <a:r>
              <a:rPr lang="en-US" dirty="0">
                <a:latin typeface="Segoe UI"/>
                <a:ea typeface="Times New Roman"/>
                <a:cs typeface="Times New Roman"/>
              </a:rPr>
              <a:t>first row, third option from left).</a:t>
            </a:r>
            <a:endParaRPr lang="en-US" dirty="0">
              <a:ea typeface="Calibri"/>
              <a:cs typeface="Times New Roman"/>
            </a:endParaRPr>
          </a:p>
          <a:p>
            <a:pPr marL="349415" indent="-349415">
              <a:lnSpc>
                <a:spcPct val="115000"/>
              </a:lnSpc>
              <a:spcBef>
                <a:spcPts val="611"/>
              </a:spcBef>
              <a:buFont typeface="+mj-lt"/>
              <a:buAutoNum type="arabicPeriod"/>
              <a:tabLst>
                <a:tab pos="698830" algn="l"/>
              </a:tabLst>
            </a:pPr>
            <a:r>
              <a:rPr lang="en-US" dirty="0">
                <a:latin typeface="Segoe UI"/>
                <a:ea typeface="Times New Roman"/>
                <a:cs typeface="Times New Roman"/>
              </a:rPr>
              <a:t>Press and hold CTRL, select the third and fifth rectangles from the left. Under </a:t>
            </a:r>
            <a:r>
              <a:rPr lang="en-US" b="1" dirty="0">
                <a:latin typeface="Segoe UI"/>
                <a:ea typeface="Times New Roman"/>
                <a:cs typeface="Times New Roman"/>
              </a:rPr>
              <a:t>Picture Tools</a:t>
            </a:r>
            <a:r>
              <a:rPr lang="en-US" dirty="0">
                <a:latin typeface="Segoe UI"/>
                <a:ea typeface="Times New Roman"/>
                <a:cs typeface="Times New Roman"/>
              </a:rPr>
              <a:t>, on the </a:t>
            </a:r>
            <a:r>
              <a:rPr lang="en-US" b="1" dirty="0">
                <a:latin typeface="Segoe UI"/>
                <a:ea typeface="Times New Roman"/>
                <a:cs typeface="Times New Roman"/>
              </a:rPr>
              <a:t>Format </a:t>
            </a:r>
            <a:r>
              <a:rPr lang="en-US" dirty="0">
                <a:latin typeface="Segoe UI"/>
                <a:ea typeface="Times New Roman"/>
                <a:cs typeface="Times New Roman"/>
              </a:rPr>
              <a:t>tab, in the </a:t>
            </a:r>
            <a:r>
              <a:rPr lang="en-US" b="1" dirty="0">
                <a:latin typeface="Segoe UI"/>
                <a:ea typeface="Times New Roman"/>
                <a:cs typeface="Times New Roman"/>
              </a:rPr>
              <a:t>Adjust</a:t>
            </a:r>
            <a:r>
              <a:rPr lang="en-US" dirty="0">
                <a:latin typeface="Segoe UI"/>
                <a:ea typeface="Times New Roman"/>
                <a:cs typeface="Times New Roman"/>
              </a:rPr>
              <a:t> group, click </a:t>
            </a:r>
            <a:r>
              <a:rPr lang="en-US" b="1" dirty="0">
                <a:latin typeface="Segoe UI"/>
                <a:ea typeface="Times New Roman"/>
                <a:cs typeface="Times New Roman"/>
              </a:rPr>
              <a:t>Color</a:t>
            </a:r>
            <a:r>
              <a:rPr lang="en-US" dirty="0">
                <a:latin typeface="Segoe UI"/>
                <a:ea typeface="Times New Roman"/>
                <a:cs typeface="Times New Roman"/>
              </a:rPr>
              <a:t>, then under </a:t>
            </a:r>
            <a:r>
              <a:rPr lang="en-US" b="1" dirty="0">
                <a:latin typeface="Segoe UI"/>
                <a:ea typeface="Times New Roman"/>
                <a:cs typeface="Times New Roman"/>
              </a:rPr>
              <a:t>Color Saturation</a:t>
            </a:r>
            <a:r>
              <a:rPr lang="en-US" dirty="0">
                <a:latin typeface="Segoe UI"/>
                <a:ea typeface="Times New Roman"/>
                <a:cs typeface="Times New Roman"/>
              </a:rPr>
              <a:t>, select </a:t>
            </a:r>
            <a:r>
              <a:rPr lang="en-US" b="1" dirty="0">
                <a:latin typeface="Segoe UI"/>
                <a:ea typeface="Times New Roman"/>
                <a:cs typeface="Times New Roman"/>
              </a:rPr>
              <a:t>Saturation: 200% (</a:t>
            </a:r>
            <a:r>
              <a:rPr lang="en-US" dirty="0">
                <a:latin typeface="Segoe UI"/>
                <a:ea typeface="Times New Roman"/>
                <a:cs typeface="Times New Roman"/>
              </a:rPr>
              <a:t>first row, fifth option from left). </a:t>
            </a:r>
          </a:p>
          <a:p>
            <a:pPr marL="349415" indent="-349415">
              <a:lnSpc>
                <a:spcPct val="115000"/>
              </a:lnSpc>
              <a:spcBef>
                <a:spcPts val="611"/>
              </a:spcBef>
              <a:buFont typeface="+mj-lt"/>
              <a:buAutoNum type="arabicPeriod"/>
              <a:tabLst>
                <a:tab pos="698830" algn="l"/>
              </a:tabLst>
            </a:pPr>
            <a:r>
              <a:rPr lang="en-US" dirty="0">
                <a:latin typeface="Segoe UI"/>
                <a:ea typeface="Calibri"/>
                <a:cs typeface="Times New Roman"/>
              </a:rPr>
              <a:t>Close the </a:t>
            </a:r>
            <a:r>
              <a:rPr lang="en-US" b="1" dirty="0">
                <a:latin typeface="Segoe UI"/>
                <a:ea typeface="Calibri"/>
                <a:cs typeface="Times New Roman"/>
              </a:rPr>
              <a:t>Format Picture </a:t>
            </a:r>
            <a:r>
              <a:rPr lang="en-US" dirty="0">
                <a:latin typeface="Segoe UI"/>
                <a:ea typeface="Calibri"/>
                <a:cs typeface="Times New Roman"/>
              </a:rPr>
              <a:t>dialog.</a:t>
            </a:r>
          </a:p>
          <a:p>
            <a:pPr marL="349415" indent="-349415">
              <a:lnSpc>
                <a:spcPct val="115000"/>
              </a:lnSpc>
              <a:spcBef>
                <a:spcPts val="611"/>
              </a:spcBef>
              <a:buFont typeface="+mj-lt"/>
              <a:buAutoNum type="arabicPeriod"/>
              <a:tabLst>
                <a:tab pos="698830" algn="l"/>
              </a:tabLst>
            </a:pPr>
            <a:r>
              <a:rPr lang="en-US" dirty="0">
                <a:latin typeface="Segoe UI"/>
                <a:ea typeface="Calibri"/>
                <a:cs typeface="Times New Roman"/>
              </a:rPr>
              <a:t>Select all of the oak panel rectangles.</a:t>
            </a:r>
            <a:endParaRPr lang="en-US" dirty="0">
              <a:ea typeface="Calibri"/>
              <a:cs typeface="Times New Roman"/>
            </a:endParaRPr>
          </a:p>
          <a:p>
            <a:pPr marL="349415" indent="-349415">
              <a:lnSpc>
                <a:spcPct val="115000"/>
              </a:lnSpc>
              <a:spcBef>
                <a:spcPts val="611"/>
              </a:spcBef>
              <a:buFont typeface="+mj-lt"/>
              <a:buAutoNum type="arabicPeriod"/>
              <a:tabLst>
                <a:tab pos="698830" algn="l"/>
              </a:tabLst>
            </a:pPr>
            <a:r>
              <a:rPr lang="en-US" dirty="0">
                <a:latin typeface="Segoe UI"/>
                <a:ea typeface="Times New Roman"/>
                <a:cs typeface="Times New Roman"/>
              </a:rPr>
              <a:t>Also under</a:t>
            </a:r>
            <a:r>
              <a:rPr lang="en-US" b="1" dirty="0">
                <a:latin typeface="Segoe UI"/>
                <a:ea typeface="Times New Roman"/>
                <a:cs typeface="Times New Roman"/>
              </a:rPr>
              <a:t> Picture Tools</a:t>
            </a:r>
            <a:r>
              <a:rPr lang="en-US" dirty="0">
                <a:latin typeface="Segoe UI"/>
                <a:ea typeface="Times New Roman"/>
                <a:cs typeface="Times New Roman"/>
              </a:rPr>
              <a:t>, on the </a:t>
            </a:r>
            <a:r>
              <a:rPr lang="en-US" b="1" dirty="0">
                <a:latin typeface="Segoe UI"/>
                <a:ea typeface="Times New Roman"/>
                <a:cs typeface="Times New Roman"/>
              </a:rPr>
              <a:t>Format </a:t>
            </a:r>
            <a:r>
              <a:rPr lang="en-US" dirty="0">
                <a:latin typeface="Segoe UI"/>
                <a:ea typeface="Times New Roman"/>
                <a:cs typeface="Times New Roman"/>
              </a:rPr>
              <a:t>tab, in the </a:t>
            </a:r>
            <a:r>
              <a:rPr lang="en-US" b="1" dirty="0">
                <a:latin typeface="Segoe UI"/>
                <a:ea typeface="Times New Roman"/>
                <a:cs typeface="Times New Roman"/>
              </a:rPr>
              <a:t>Arrange</a:t>
            </a:r>
            <a:r>
              <a:rPr lang="en-US" dirty="0">
                <a:latin typeface="Segoe UI"/>
                <a:ea typeface="Times New Roman"/>
                <a:cs typeface="Times New Roman"/>
              </a:rPr>
              <a:t> group, click </a:t>
            </a:r>
            <a:r>
              <a:rPr lang="en-US" b="1" dirty="0">
                <a:latin typeface="Segoe UI"/>
                <a:ea typeface="Times New Roman"/>
                <a:cs typeface="Times New Roman"/>
              </a:rPr>
              <a:t>Send Backward</a:t>
            </a:r>
            <a:r>
              <a:rPr lang="en-US" dirty="0">
                <a:latin typeface="Segoe UI"/>
                <a:ea typeface="Times New Roman"/>
                <a:cs typeface="Times New Roman"/>
              </a:rPr>
              <a:t> and then click </a:t>
            </a:r>
            <a:r>
              <a:rPr lang="en-US" b="1" dirty="0">
                <a:latin typeface="Segoe UI"/>
                <a:ea typeface="Times New Roman"/>
                <a:cs typeface="Times New Roman"/>
              </a:rPr>
              <a:t>Send to Back</a:t>
            </a:r>
            <a:r>
              <a:rPr lang="en-US" dirty="0">
                <a:latin typeface="Segoe UI"/>
                <a:ea typeface="Times New Roman"/>
                <a:cs typeface="Times New Roman"/>
              </a:rPr>
              <a:t>.</a:t>
            </a:r>
            <a:endParaRPr lang="en-US" dirty="0">
              <a:ea typeface="Calibri"/>
              <a:cs typeface="Times New Roman"/>
            </a:endParaRPr>
          </a:p>
          <a:p>
            <a:pPr marL="349415" indent="-349415">
              <a:lnSpc>
                <a:spcPct val="115000"/>
              </a:lnSpc>
              <a:spcBef>
                <a:spcPts val="611"/>
              </a:spcBef>
              <a:buFont typeface="+mj-lt"/>
              <a:buAutoNum type="arabicPeriod"/>
              <a:tabLst>
                <a:tab pos="698830" algn="l"/>
              </a:tabLst>
            </a:pPr>
            <a:r>
              <a:rPr lang="en-US" dirty="0">
                <a:solidFill>
                  <a:srgbClr val="000000"/>
                </a:solidFill>
                <a:latin typeface="Segoe UI"/>
                <a:ea typeface="Times New Roman"/>
                <a:cs typeface="Times New Roman"/>
              </a:rPr>
              <a:t>On the </a:t>
            </a:r>
            <a:r>
              <a:rPr lang="en-US" b="1" dirty="0">
                <a:solidFill>
                  <a:srgbClr val="000000"/>
                </a:solidFill>
                <a:latin typeface="Segoe UI"/>
                <a:ea typeface="Times New Roman"/>
                <a:cs typeface="Times New Roman"/>
              </a:rPr>
              <a:t>Insert</a:t>
            </a:r>
            <a:r>
              <a:rPr lang="en-US" dirty="0">
                <a:solidFill>
                  <a:srgbClr val="000000"/>
                </a:solidFill>
                <a:latin typeface="Segoe UI"/>
                <a:ea typeface="Times New Roman"/>
                <a:cs typeface="Times New Roman"/>
              </a:rPr>
              <a:t> tab, In the </a:t>
            </a:r>
            <a:r>
              <a:rPr lang="en-US" b="1" dirty="0">
                <a:solidFill>
                  <a:srgbClr val="000000"/>
                </a:solidFill>
                <a:latin typeface="Segoe UI"/>
                <a:ea typeface="Times New Roman"/>
                <a:cs typeface="Times New Roman"/>
              </a:rPr>
              <a:t>Illustrations</a:t>
            </a:r>
            <a:r>
              <a:rPr lang="en-US" dirty="0">
                <a:solidFill>
                  <a:srgbClr val="000000"/>
                </a:solidFill>
                <a:latin typeface="Segoe UI"/>
                <a:ea typeface="Times New Roman"/>
                <a:cs typeface="Times New Roman"/>
              </a:rPr>
              <a:t> group, click </a:t>
            </a:r>
            <a:r>
              <a:rPr lang="en-US" b="1" dirty="0">
                <a:solidFill>
                  <a:srgbClr val="000000"/>
                </a:solidFill>
                <a:latin typeface="Segoe UI"/>
                <a:ea typeface="Times New Roman"/>
                <a:cs typeface="Times New Roman"/>
              </a:rPr>
              <a:t>Shapes</a:t>
            </a:r>
            <a:r>
              <a:rPr lang="en-US" dirty="0">
                <a:solidFill>
                  <a:srgbClr val="000000"/>
                </a:solidFill>
                <a:latin typeface="Segoe UI"/>
                <a:ea typeface="Times New Roman"/>
                <a:cs typeface="Times New Roman"/>
              </a:rPr>
              <a:t>, then under </a:t>
            </a:r>
            <a:r>
              <a:rPr lang="en-US" b="1" dirty="0">
                <a:solidFill>
                  <a:srgbClr val="000000"/>
                </a:solidFill>
                <a:latin typeface="Segoe UI"/>
                <a:ea typeface="Times New Roman"/>
                <a:cs typeface="Times New Roman"/>
              </a:rPr>
              <a:t>Rectangles</a:t>
            </a:r>
            <a:r>
              <a:rPr lang="en-US" dirty="0">
                <a:solidFill>
                  <a:srgbClr val="000000"/>
                </a:solidFill>
                <a:latin typeface="Segoe UI"/>
                <a:ea typeface="Times New Roman"/>
                <a:cs typeface="Times New Roman"/>
              </a:rPr>
              <a:t>, select </a:t>
            </a:r>
            <a:r>
              <a:rPr lang="en-US" b="1" dirty="0">
                <a:solidFill>
                  <a:srgbClr val="000000"/>
                </a:solidFill>
                <a:latin typeface="Segoe UI"/>
                <a:ea typeface="Times New Roman"/>
                <a:cs typeface="Times New Roman"/>
              </a:rPr>
              <a:t>Rectangle </a:t>
            </a:r>
            <a:r>
              <a:rPr lang="en-US" dirty="0">
                <a:solidFill>
                  <a:srgbClr val="000000"/>
                </a:solidFill>
                <a:latin typeface="Segoe UI"/>
                <a:ea typeface="Times New Roman"/>
                <a:cs typeface="Times New Roman"/>
              </a:rPr>
              <a:t>(first row, first option from left).</a:t>
            </a:r>
            <a:endParaRPr lang="en-US" dirty="0">
              <a:ea typeface="Calibri"/>
              <a:cs typeface="Times New Roman"/>
            </a:endParaRPr>
          </a:p>
          <a:p>
            <a:pPr marL="349415" indent="-349415">
              <a:lnSpc>
                <a:spcPct val="115000"/>
              </a:lnSpc>
              <a:spcBef>
                <a:spcPts val="611"/>
              </a:spcBef>
              <a:buFont typeface="+mj-lt"/>
              <a:buAutoNum type="arabicPeriod"/>
              <a:tabLst>
                <a:tab pos="698830" algn="l"/>
              </a:tabLst>
            </a:pPr>
            <a:r>
              <a:rPr lang="en-US" dirty="0">
                <a:solidFill>
                  <a:srgbClr val="000000"/>
                </a:solidFill>
                <a:latin typeface="Segoe UI"/>
                <a:ea typeface="Times New Roman"/>
                <a:cs typeface="Times New Roman"/>
              </a:rPr>
              <a:t>Drag to draw rectangle on slide.</a:t>
            </a:r>
            <a:endParaRPr lang="en-US" dirty="0">
              <a:ea typeface="Calibri"/>
              <a:cs typeface="Times New Roman"/>
            </a:endParaRPr>
          </a:p>
          <a:p>
            <a:pPr marL="349415" indent="-349415">
              <a:lnSpc>
                <a:spcPct val="115000"/>
              </a:lnSpc>
              <a:spcBef>
                <a:spcPts val="611"/>
              </a:spcBef>
              <a:buFont typeface="+mj-lt"/>
              <a:buAutoNum type="arabicPeriod"/>
              <a:tabLst>
                <a:tab pos="698830" algn="l"/>
              </a:tabLst>
            </a:pPr>
            <a:r>
              <a:rPr lang="en-US" dirty="0">
                <a:latin typeface="Segoe UI"/>
                <a:ea typeface="Times New Roman"/>
                <a:cs typeface="Times New Roman"/>
              </a:rPr>
              <a:t>Under </a:t>
            </a:r>
            <a:r>
              <a:rPr lang="en-US" b="1" dirty="0">
                <a:latin typeface="Segoe UI"/>
                <a:ea typeface="Times New Roman"/>
                <a:cs typeface="Times New Roman"/>
              </a:rPr>
              <a:t>Drawing Tools</a:t>
            </a:r>
            <a:r>
              <a:rPr lang="en-US" dirty="0">
                <a:latin typeface="Segoe UI"/>
                <a:ea typeface="Times New Roman"/>
                <a:cs typeface="Times New Roman"/>
              </a:rPr>
              <a:t>, on the </a:t>
            </a:r>
            <a:r>
              <a:rPr lang="en-US" b="1" dirty="0">
                <a:latin typeface="Segoe UI"/>
                <a:ea typeface="Times New Roman"/>
                <a:cs typeface="Times New Roman"/>
              </a:rPr>
              <a:t>Format</a:t>
            </a:r>
            <a:r>
              <a:rPr lang="en-US" dirty="0">
                <a:latin typeface="Segoe UI"/>
                <a:ea typeface="Times New Roman"/>
                <a:cs typeface="Times New Roman"/>
              </a:rPr>
              <a:t> tab, in the </a:t>
            </a:r>
            <a:r>
              <a:rPr lang="en-US" b="1" dirty="0">
                <a:latin typeface="Segoe UI"/>
                <a:ea typeface="Times New Roman"/>
                <a:cs typeface="Times New Roman"/>
              </a:rPr>
              <a:t>Shape</a:t>
            </a:r>
            <a:r>
              <a:rPr lang="en-US" dirty="0">
                <a:latin typeface="Segoe UI"/>
                <a:ea typeface="Times New Roman"/>
                <a:cs typeface="Times New Roman"/>
              </a:rPr>
              <a:t> </a:t>
            </a:r>
            <a:r>
              <a:rPr lang="en-US" b="1" dirty="0">
                <a:latin typeface="Segoe UI"/>
                <a:ea typeface="Times New Roman"/>
                <a:cs typeface="Times New Roman"/>
              </a:rPr>
              <a:t>Styles</a:t>
            </a:r>
            <a:r>
              <a:rPr lang="en-US" dirty="0">
                <a:latin typeface="Segoe UI"/>
                <a:ea typeface="Times New Roman"/>
                <a:cs typeface="Times New Roman"/>
              </a:rPr>
              <a:t> group, click the arrow at the bottom right corner to launch the </a:t>
            </a:r>
            <a:r>
              <a:rPr lang="en-US" b="1" dirty="0">
                <a:latin typeface="Segoe UI"/>
                <a:ea typeface="Times New Roman"/>
                <a:cs typeface="Times New Roman"/>
              </a:rPr>
              <a:t>Format Picture</a:t>
            </a:r>
            <a:r>
              <a:rPr lang="en-US" dirty="0">
                <a:latin typeface="Segoe UI"/>
                <a:ea typeface="Times New Roman"/>
                <a:cs typeface="Times New Roman"/>
              </a:rPr>
              <a:t> dialog box.</a:t>
            </a:r>
            <a:endParaRPr lang="en-US" dirty="0">
              <a:ea typeface="Calibri"/>
              <a:cs typeface="Times New Roman"/>
            </a:endParaRPr>
          </a:p>
          <a:p>
            <a:pPr marL="349415" indent="-349415">
              <a:lnSpc>
                <a:spcPct val="115000"/>
              </a:lnSpc>
              <a:spcBef>
                <a:spcPts val="611"/>
              </a:spcBef>
              <a:buFont typeface="+mj-lt"/>
              <a:buAutoNum type="arabicPeriod"/>
              <a:tabLst>
                <a:tab pos="698830" algn="l"/>
              </a:tabLst>
            </a:pPr>
            <a:r>
              <a:rPr lang="en-US" dirty="0">
                <a:latin typeface="Segoe UI"/>
                <a:ea typeface="Times New Roman"/>
                <a:cs typeface="Times New Roman"/>
              </a:rPr>
              <a:t>In the </a:t>
            </a:r>
            <a:r>
              <a:rPr lang="en-US" b="1" dirty="0">
                <a:latin typeface="Segoe UI"/>
                <a:ea typeface="Times New Roman"/>
                <a:cs typeface="Times New Roman"/>
              </a:rPr>
              <a:t>Format Picture</a:t>
            </a:r>
            <a:r>
              <a:rPr lang="en-US" dirty="0">
                <a:latin typeface="Segoe UI"/>
                <a:ea typeface="Times New Roman"/>
                <a:cs typeface="Times New Roman"/>
              </a:rPr>
              <a:t> dialog box, select </a:t>
            </a:r>
            <a:r>
              <a:rPr lang="en-US" b="1" dirty="0">
                <a:latin typeface="Segoe UI"/>
                <a:ea typeface="Times New Roman"/>
                <a:cs typeface="Times New Roman"/>
              </a:rPr>
              <a:t>Fill </a:t>
            </a:r>
            <a:r>
              <a:rPr lang="en-US" dirty="0">
                <a:latin typeface="Segoe UI"/>
                <a:ea typeface="Times New Roman"/>
                <a:cs typeface="Times New Roman"/>
              </a:rPr>
              <a:t>in the left pane, under </a:t>
            </a:r>
            <a:r>
              <a:rPr lang="en-US" b="1" dirty="0">
                <a:latin typeface="Segoe UI"/>
                <a:ea typeface="Times New Roman"/>
                <a:cs typeface="Times New Roman"/>
              </a:rPr>
              <a:t>Fill</a:t>
            </a:r>
            <a:r>
              <a:rPr lang="en-US" dirty="0">
                <a:latin typeface="Segoe UI"/>
                <a:ea typeface="Times New Roman"/>
                <a:cs typeface="Times New Roman"/>
              </a:rPr>
              <a:t> on the right pane select </a:t>
            </a:r>
            <a:r>
              <a:rPr lang="en-US" b="1" dirty="0">
                <a:latin typeface="Segoe UI"/>
                <a:ea typeface="Times New Roman"/>
                <a:cs typeface="Times New Roman"/>
              </a:rPr>
              <a:t>Picture or Texture Fill</a:t>
            </a:r>
            <a:r>
              <a:rPr lang="en-US" dirty="0">
                <a:latin typeface="Segoe UI"/>
                <a:ea typeface="Times New Roman"/>
                <a:cs typeface="Times New Roman"/>
              </a:rPr>
              <a:t>, then click the arrow to the right of </a:t>
            </a:r>
            <a:r>
              <a:rPr lang="en-US" b="1" dirty="0">
                <a:latin typeface="Segoe UI"/>
                <a:ea typeface="Times New Roman"/>
                <a:cs typeface="Times New Roman"/>
              </a:rPr>
              <a:t>Texture</a:t>
            </a:r>
            <a:r>
              <a:rPr lang="en-US" dirty="0">
                <a:latin typeface="Segoe UI"/>
                <a:ea typeface="Times New Roman"/>
                <a:cs typeface="Times New Roman"/>
              </a:rPr>
              <a:t> and select </a:t>
            </a:r>
            <a:r>
              <a:rPr lang="en-US" b="1" dirty="0">
                <a:latin typeface="Segoe UI"/>
                <a:ea typeface="Times New Roman"/>
                <a:cs typeface="Times New Roman"/>
              </a:rPr>
              <a:t>Cork</a:t>
            </a:r>
            <a:r>
              <a:rPr lang="en-US" dirty="0">
                <a:latin typeface="Segoe UI"/>
                <a:ea typeface="Times New Roman"/>
                <a:cs typeface="Times New Roman"/>
              </a:rPr>
              <a:t> (fifth row, first option from left).</a:t>
            </a:r>
            <a:endParaRPr lang="en-US" dirty="0">
              <a:ea typeface="Calibri"/>
              <a:cs typeface="Times New Roman"/>
            </a:endParaRPr>
          </a:p>
          <a:p>
            <a:pPr marL="349415" indent="-349415">
              <a:lnSpc>
                <a:spcPct val="115000"/>
              </a:lnSpc>
              <a:spcBef>
                <a:spcPts val="611"/>
              </a:spcBef>
              <a:buFont typeface="+mj-lt"/>
              <a:buAutoNum type="arabicPeriod"/>
              <a:tabLst>
                <a:tab pos="698830" algn="l"/>
              </a:tabLst>
            </a:pPr>
            <a:r>
              <a:rPr lang="en-US" dirty="0">
                <a:latin typeface="Segoe UI"/>
                <a:ea typeface="Times New Roman"/>
                <a:cs typeface="Times New Roman"/>
              </a:rPr>
              <a:t>Also in the </a:t>
            </a:r>
            <a:r>
              <a:rPr lang="en-US" b="1" dirty="0">
                <a:latin typeface="Segoe UI"/>
                <a:ea typeface="Times New Roman"/>
                <a:cs typeface="Times New Roman"/>
              </a:rPr>
              <a:t>Format Picture</a:t>
            </a:r>
            <a:r>
              <a:rPr lang="en-US" dirty="0">
                <a:latin typeface="Segoe UI"/>
                <a:ea typeface="Times New Roman"/>
                <a:cs typeface="Times New Roman"/>
              </a:rPr>
              <a:t> dialog box, select </a:t>
            </a:r>
            <a:r>
              <a:rPr lang="en-US" b="1" dirty="0">
                <a:latin typeface="Segoe UI"/>
                <a:ea typeface="Times New Roman"/>
                <a:cs typeface="Times New Roman"/>
              </a:rPr>
              <a:t>Line Color </a:t>
            </a:r>
            <a:r>
              <a:rPr lang="en-US" dirty="0">
                <a:latin typeface="Segoe UI"/>
                <a:ea typeface="Times New Roman"/>
                <a:cs typeface="Times New Roman"/>
              </a:rPr>
              <a:t>in the left pane, under </a:t>
            </a:r>
            <a:r>
              <a:rPr lang="en-US" b="1" dirty="0">
                <a:latin typeface="Segoe UI"/>
                <a:ea typeface="Times New Roman"/>
                <a:cs typeface="Times New Roman"/>
              </a:rPr>
              <a:t>Line Color </a:t>
            </a:r>
            <a:r>
              <a:rPr lang="en-US" dirty="0">
                <a:latin typeface="Segoe UI"/>
                <a:ea typeface="Times New Roman"/>
                <a:cs typeface="Times New Roman"/>
              </a:rPr>
              <a:t>on the right pane select </a:t>
            </a:r>
            <a:r>
              <a:rPr lang="en-US" b="1" dirty="0">
                <a:latin typeface="Segoe UI"/>
                <a:ea typeface="Times New Roman"/>
                <a:cs typeface="Times New Roman"/>
              </a:rPr>
              <a:t>No line</a:t>
            </a:r>
            <a:r>
              <a:rPr lang="en-US" dirty="0">
                <a:latin typeface="Segoe UI"/>
                <a:ea typeface="Times New Roman"/>
                <a:cs typeface="Times New Roman"/>
              </a:rPr>
              <a:t>.</a:t>
            </a:r>
            <a:endParaRPr lang="en-US" dirty="0">
              <a:ea typeface="Calibri"/>
              <a:cs typeface="Times New Roman"/>
            </a:endParaRPr>
          </a:p>
          <a:p>
            <a:pPr marL="349415" indent="-349415">
              <a:lnSpc>
                <a:spcPct val="115000"/>
              </a:lnSpc>
              <a:spcBef>
                <a:spcPts val="611"/>
              </a:spcBef>
              <a:buFont typeface="+mj-lt"/>
              <a:buAutoNum type="arabicPeriod"/>
              <a:tabLst>
                <a:tab pos="698830" algn="l"/>
              </a:tabLst>
            </a:pPr>
            <a:r>
              <a:rPr lang="en-US" dirty="0">
                <a:latin typeface="Segoe UI"/>
                <a:ea typeface="Times New Roman"/>
                <a:cs typeface="Times New Roman"/>
              </a:rPr>
              <a:t>Also in the </a:t>
            </a:r>
            <a:r>
              <a:rPr lang="en-US" b="1" dirty="0">
                <a:latin typeface="Segoe UI"/>
                <a:ea typeface="Times New Roman"/>
                <a:cs typeface="Times New Roman"/>
              </a:rPr>
              <a:t>Format Picture</a:t>
            </a:r>
            <a:r>
              <a:rPr lang="en-US" dirty="0">
                <a:latin typeface="Segoe UI"/>
                <a:ea typeface="Times New Roman"/>
                <a:cs typeface="Times New Roman"/>
              </a:rPr>
              <a:t> dialog box, select </a:t>
            </a:r>
            <a:r>
              <a:rPr lang="en-US" b="1" dirty="0">
                <a:latin typeface="Segoe UI"/>
                <a:ea typeface="Times New Roman"/>
                <a:cs typeface="Times New Roman"/>
              </a:rPr>
              <a:t>Shadow </a:t>
            </a:r>
            <a:r>
              <a:rPr lang="en-US" dirty="0">
                <a:latin typeface="Segoe UI"/>
                <a:ea typeface="Times New Roman"/>
                <a:cs typeface="Times New Roman"/>
              </a:rPr>
              <a:t>in the left pane, under </a:t>
            </a:r>
            <a:r>
              <a:rPr lang="en-US" b="1" dirty="0">
                <a:latin typeface="Segoe UI"/>
                <a:ea typeface="Times New Roman"/>
                <a:cs typeface="Times New Roman"/>
              </a:rPr>
              <a:t>Presets </a:t>
            </a:r>
            <a:r>
              <a:rPr lang="en-US" dirty="0">
                <a:latin typeface="Segoe UI"/>
                <a:ea typeface="Times New Roman"/>
                <a:cs typeface="Times New Roman"/>
              </a:rPr>
              <a:t>on the right pane, under </a:t>
            </a:r>
            <a:r>
              <a:rPr lang="en-US" b="1" dirty="0">
                <a:latin typeface="Segoe UI"/>
                <a:ea typeface="Times New Roman"/>
                <a:cs typeface="Times New Roman"/>
              </a:rPr>
              <a:t>Inner</a:t>
            </a:r>
            <a:r>
              <a:rPr lang="en-US" dirty="0">
                <a:latin typeface="Segoe UI"/>
                <a:ea typeface="Times New Roman"/>
                <a:cs typeface="Times New Roman"/>
              </a:rPr>
              <a:t> select </a:t>
            </a:r>
            <a:r>
              <a:rPr lang="en-US" b="1" dirty="0">
                <a:latin typeface="Segoe UI"/>
                <a:ea typeface="Times New Roman"/>
                <a:cs typeface="Times New Roman"/>
              </a:rPr>
              <a:t>Inside Top</a:t>
            </a:r>
            <a:r>
              <a:rPr lang="en-US" dirty="0">
                <a:latin typeface="Segoe UI"/>
                <a:ea typeface="Times New Roman"/>
                <a:cs typeface="Times New Roman"/>
              </a:rPr>
              <a:t> (first row, second from left).</a:t>
            </a:r>
            <a:endParaRPr lang="en-US" dirty="0">
              <a:ea typeface="Calibri"/>
              <a:cs typeface="Times New Roman"/>
            </a:endParaRPr>
          </a:p>
          <a:p>
            <a:pPr marL="349415" indent="-349415">
              <a:lnSpc>
                <a:spcPct val="115000"/>
              </a:lnSpc>
              <a:spcBef>
                <a:spcPts val="611"/>
              </a:spcBef>
              <a:buFont typeface="+mj-lt"/>
              <a:buAutoNum type="arabicPeriod"/>
              <a:tabLst>
                <a:tab pos="698830" algn="l"/>
              </a:tabLst>
            </a:pPr>
            <a:r>
              <a:rPr lang="en-US" dirty="0">
                <a:latin typeface="Segoe UI"/>
                <a:ea typeface="Times New Roman"/>
                <a:cs typeface="Times New Roman"/>
              </a:rPr>
              <a:t>Also in the </a:t>
            </a:r>
            <a:r>
              <a:rPr lang="en-US" b="1" dirty="0">
                <a:latin typeface="Segoe UI"/>
                <a:ea typeface="Times New Roman"/>
                <a:cs typeface="Times New Roman"/>
              </a:rPr>
              <a:t>Format Picture</a:t>
            </a:r>
            <a:r>
              <a:rPr lang="en-US" dirty="0">
                <a:latin typeface="Segoe UI"/>
                <a:ea typeface="Times New Roman"/>
                <a:cs typeface="Times New Roman"/>
              </a:rPr>
              <a:t> dialog box, select </a:t>
            </a:r>
            <a:r>
              <a:rPr lang="en-US" b="1" dirty="0">
                <a:latin typeface="Segoe UI"/>
                <a:ea typeface="Times New Roman"/>
                <a:cs typeface="Times New Roman"/>
              </a:rPr>
              <a:t>3-D Rotation </a:t>
            </a:r>
            <a:r>
              <a:rPr lang="en-US" dirty="0">
                <a:latin typeface="Segoe UI"/>
                <a:ea typeface="Times New Roman"/>
                <a:cs typeface="Times New Roman"/>
              </a:rPr>
              <a:t>in the left pane, under </a:t>
            </a:r>
            <a:r>
              <a:rPr lang="en-US" b="1" dirty="0">
                <a:latin typeface="Segoe UI"/>
                <a:ea typeface="Times New Roman"/>
                <a:cs typeface="Times New Roman"/>
              </a:rPr>
              <a:t>Presets </a:t>
            </a:r>
            <a:r>
              <a:rPr lang="en-US" dirty="0">
                <a:latin typeface="Segoe UI"/>
                <a:ea typeface="Times New Roman"/>
                <a:cs typeface="Times New Roman"/>
              </a:rPr>
              <a:t>on the right pane, under </a:t>
            </a:r>
            <a:r>
              <a:rPr lang="en-US" b="1" dirty="0">
                <a:latin typeface="Segoe UI"/>
                <a:ea typeface="Times New Roman"/>
                <a:cs typeface="Times New Roman"/>
              </a:rPr>
              <a:t>Perspective</a:t>
            </a:r>
            <a:r>
              <a:rPr lang="en-US" dirty="0">
                <a:latin typeface="Segoe UI"/>
                <a:ea typeface="Times New Roman"/>
                <a:cs typeface="Times New Roman"/>
              </a:rPr>
              <a:t> select </a:t>
            </a:r>
            <a:r>
              <a:rPr lang="en-US" b="1" dirty="0">
                <a:latin typeface="Segoe UI"/>
                <a:ea typeface="Times New Roman"/>
                <a:cs typeface="Times New Roman"/>
              </a:rPr>
              <a:t>Perspective Relaxed </a:t>
            </a:r>
            <a:r>
              <a:rPr lang="en-US" dirty="0">
                <a:latin typeface="Segoe UI"/>
                <a:ea typeface="Times New Roman"/>
                <a:cs typeface="Times New Roman"/>
              </a:rPr>
              <a:t>(second row, third from left).</a:t>
            </a:r>
            <a:endParaRPr lang="en-US" dirty="0">
              <a:ea typeface="Calibri"/>
              <a:cs typeface="Times New Roman"/>
            </a:endParaRPr>
          </a:p>
          <a:p>
            <a:pPr marL="349415" indent="-349415">
              <a:lnSpc>
                <a:spcPct val="115000"/>
              </a:lnSpc>
              <a:spcBef>
                <a:spcPts val="611"/>
              </a:spcBef>
              <a:buFont typeface="+mj-lt"/>
              <a:buAutoNum type="arabicPeriod"/>
              <a:tabLst>
                <a:tab pos="698830" algn="l"/>
              </a:tabLst>
            </a:pPr>
            <a:r>
              <a:rPr lang="en-US" dirty="0">
                <a:latin typeface="Segoe UI"/>
                <a:ea typeface="Times New Roman"/>
                <a:cs typeface="Times New Roman"/>
              </a:rPr>
              <a:t>Also in the </a:t>
            </a:r>
            <a:r>
              <a:rPr lang="en-US" b="1" dirty="0">
                <a:latin typeface="Segoe UI"/>
                <a:ea typeface="Times New Roman"/>
                <a:cs typeface="Times New Roman"/>
              </a:rPr>
              <a:t>Format Picture</a:t>
            </a:r>
            <a:r>
              <a:rPr lang="en-US" dirty="0">
                <a:latin typeface="Segoe UI"/>
                <a:ea typeface="Times New Roman"/>
                <a:cs typeface="Times New Roman"/>
              </a:rPr>
              <a:t> dialog box, select </a:t>
            </a:r>
            <a:r>
              <a:rPr lang="en-US" b="1" dirty="0">
                <a:latin typeface="Segoe UI"/>
                <a:ea typeface="Times New Roman"/>
                <a:cs typeface="Times New Roman"/>
              </a:rPr>
              <a:t>Size </a:t>
            </a:r>
            <a:r>
              <a:rPr lang="en-US" dirty="0">
                <a:latin typeface="Segoe UI"/>
                <a:ea typeface="Times New Roman"/>
                <a:cs typeface="Times New Roman"/>
              </a:rPr>
              <a:t>in the left pane, under </a:t>
            </a:r>
            <a:r>
              <a:rPr lang="en-US" b="1" dirty="0">
                <a:latin typeface="Segoe UI"/>
                <a:ea typeface="Times New Roman"/>
                <a:cs typeface="Times New Roman"/>
              </a:rPr>
              <a:t>Size and rotate </a:t>
            </a:r>
            <a:r>
              <a:rPr lang="en-US" dirty="0">
                <a:latin typeface="Segoe UI"/>
                <a:ea typeface="Times New Roman"/>
                <a:cs typeface="Times New Roman"/>
              </a:rPr>
              <a:t>on the right pane do the following:</a:t>
            </a:r>
            <a:endParaRPr lang="en-US" dirty="0">
              <a:ea typeface="Calibri"/>
              <a:cs typeface="Times New Roman"/>
            </a:endParaRPr>
          </a:p>
          <a:p>
            <a:pPr marL="757066" lvl="1" indent="-291179">
              <a:lnSpc>
                <a:spcPct val="115000"/>
              </a:lnSpc>
              <a:spcBef>
                <a:spcPts val="611"/>
              </a:spcBef>
              <a:buFont typeface="Arial"/>
              <a:buChar char="•"/>
            </a:pPr>
            <a:r>
              <a:rPr lang="en-US" dirty="0">
                <a:latin typeface="Segoe UI"/>
                <a:ea typeface="Times New Roman"/>
                <a:cs typeface="Times New Roman"/>
              </a:rPr>
              <a:t>In the </a:t>
            </a:r>
            <a:r>
              <a:rPr lang="en-US" b="1" dirty="0">
                <a:latin typeface="Segoe UI"/>
                <a:ea typeface="Times New Roman"/>
                <a:cs typeface="Times New Roman"/>
              </a:rPr>
              <a:t>Height</a:t>
            </a:r>
            <a:r>
              <a:rPr lang="en-US" dirty="0">
                <a:latin typeface="Segoe UI"/>
                <a:ea typeface="Times New Roman"/>
                <a:cs typeface="Times New Roman"/>
              </a:rPr>
              <a:t> box, enter </a:t>
            </a:r>
            <a:r>
              <a:rPr lang="en-US" b="1" dirty="0">
                <a:latin typeface="Segoe UI"/>
                <a:ea typeface="Times New Roman"/>
                <a:cs typeface="Times New Roman"/>
              </a:rPr>
              <a:t>3.58”</a:t>
            </a:r>
            <a:r>
              <a:rPr lang="en-US" dirty="0">
                <a:latin typeface="Segoe UI"/>
                <a:ea typeface="Times New Roman"/>
                <a:cs typeface="Times New Roman"/>
              </a:rPr>
              <a:t>.</a:t>
            </a:r>
            <a:endParaRPr lang="en-US" dirty="0">
              <a:ea typeface="Calibri"/>
              <a:cs typeface="Times New Roman"/>
            </a:endParaRPr>
          </a:p>
          <a:p>
            <a:pPr marL="757066" lvl="1" indent="-291179">
              <a:lnSpc>
                <a:spcPct val="115000"/>
              </a:lnSpc>
              <a:spcBef>
                <a:spcPts val="611"/>
              </a:spcBef>
              <a:buFont typeface="Arial"/>
              <a:buChar char="•"/>
            </a:pPr>
            <a:r>
              <a:rPr lang="en-US" dirty="0">
                <a:latin typeface="Segoe UI"/>
                <a:ea typeface="Times New Roman"/>
                <a:cs typeface="Times New Roman"/>
              </a:rPr>
              <a:t>In the </a:t>
            </a:r>
            <a:r>
              <a:rPr lang="en-US" b="1" dirty="0">
                <a:latin typeface="Segoe UI"/>
                <a:ea typeface="Times New Roman"/>
                <a:cs typeface="Times New Roman"/>
              </a:rPr>
              <a:t>Width</a:t>
            </a:r>
            <a:r>
              <a:rPr lang="en-US" dirty="0">
                <a:latin typeface="Segoe UI"/>
                <a:ea typeface="Times New Roman"/>
                <a:cs typeface="Times New Roman"/>
              </a:rPr>
              <a:t> box, enter </a:t>
            </a:r>
            <a:r>
              <a:rPr lang="en-US" b="1" dirty="0">
                <a:latin typeface="Segoe UI"/>
                <a:ea typeface="Times New Roman"/>
                <a:cs typeface="Times New Roman"/>
              </a:rPr>
              <a:t>11”</a:t>
            </a:r>
            <a:r>
              <a:rPr lang="en-US" dirty="0">
                <a:latin typeface="Segoe UI"/>
                <a:ea typeface="Times New Roman"/>
                <a:cs typeface="Times New Roman"/>
              </a:rPr>
              <a:t>.</a:t>
            </a:r>
            <a:endParaRPr lang="en-US" dirty="0">
              <a:ea typeface="Calibri"/>
              <a:cs typeface="Times New Roman"/>
            </a:endParaRPr>
          </a:p>
          <a:p>
            <a:pPr marL="349415" indent="-349415">
              <a:lnSpc>
                <a:spcPct val="115000"/>
              </a:lnSpc>
              <a:spcBef>
                <a:spcPts val="611"/>
              </a:spcBef>
              <a:buFont typeface="+mj-lt"/>
              <a:buAutoNum type="arabicPeriod"/>
              <a:tabLst>
                <a:tab pos="698830" algn="l"/>
              </a:tabLst>
            </a:pPr>
            <a:r>
              <a:rPr lang="en-US" dirty="0">
                <a:latin typeface="Segoe UI"/>
                <a:ea typeface="Times New Roman"/>
                <a:cs typeface="Times New Roman"/>
              </a:rPr>
              <a:t>Also in the </a:t>
            </a:r>
            <a:r>
              <a:rPr lang="en-US" b="1" dirty="0">
                <a:latin typeface="Segoe UI"/>
                <a:ea typeface="Times New Roman"/>
                <a:cs typeface="Times New Roman"/>
              </a:rPr>
              <a:t>Format Picture</a:t>
            </a:r>
            <a:r>
              <a:rPr lang="en-US" dirty="0">
                <a:latin typeface="Segoe UI"/>
                <a:ea typeface="Times New Roman"/>
                <a:cs typeface="Times New Roman"/>
              </a:rPr>
              <a:t> dialog box, select </a:t>
            </a:r>
            <a:r>
              <a:rPr lang="en-US" b="1" dirty="0">
                <a:latin typeface="Segoe UI"/>
                <a:ea typeface="Times New Roman"/>
                <a:cs typeface="Times New Roman"/>
              </a:rPr>
              <a:t>Position </a:t>
            </a:r>
            <a:r>
              <a:rPr lang="en-US" dirty="0">
                <a:latin typeface="Segoe UI"/>
                <a:ea typeface="Times New Roman"/>
                <a:cs typeface="Times New Roman"/>
              </a:rPr>
              <a:t>in the left pane</a:t>
            </a:r>
            <a:r>
              <a:rPr lang="en-US">
                <a:latin typeface="Segoe UI"/>
                <a:ea typeface="Times New Roman"/>
                <a:cs typeface="Times New Roman"/>
              </a:rPr>
              <a:t>, and under </a:t>
            </a:r>
            <a:r>
              <a:rPr lang="en-US" b="1" dirty="0">
                <a:latin typeface="Segoe UI"/>
                <a:ea typeface="Times New Roman"/>
                <a:cs typeface="Times New Roman"/>
              </a:rPr>
              <a:t>Position on Slide </a:t>
            </a:r>
            <a:r>
              <a:rPr lang="en-US" dirty="0">
                <a:latin typeface="Segoe UI"/>
                <a:ea typeface="Times New Roman"/>
                <a:cs typeface="Times New Roman"/>
              </a:rPr>
              <a:t>on the </a:t>
            </a:r>
            <a:r>
              <a:rPr lang="en-US">
                <a:latin typeface="Segoe UI"/>
                <a:ea typeface="Times New Roman"/>
                <a:cs typeface="Times New Roman"/>
              </a:rPr>
              <a:t>right pane, </a:t>
            </a:r>
            <a:r>
              <a:rPr lang="en-US" dirty="0">
                <a:latin typeface="Segoe UI"/>
                <a:ea typeface="Times New Roman"/>
                <a:cs typeface="Times New Roman"/>
              </a:rPr>
              <a:t>do the following:</a:t>
            </a:r>
            <a:endParaRPr lang="en-US" dirty="0">
              <a:ea typeface="Calibri"/>
              <a:cs typeface="Times New Roman"/>
            </a:endParaRPr>
          </a:p>
          <a:p>
            <a:pPr marL="757066" lvl="1" indent="-291179">
              <a:lnSpc>
                <a:spcPct val="115000"/>
              </a:lnSpc>
              <a:spcBef>
                <a:spcPts val="611"/>
              </a:spcBef>
              <a:buFont typeface="Arial"/>
              <a:buChar char="•"/>
            </a:pPr>
            <a:r>
              <a:rPr lang="en-US" dirty="0">
                <a:latin typeface="Segoe UI"/>
                <a:ea typeface="Times New Roman"/>
                <a:cs typeface="Times New Roman"/>
              </a:rPr>
              <a:t>In the </a:t>
            </a:r>
            <a:r>
              <a:rPr lang="en-US" b="1" dirty="0">
                <a:latin typeface="Segoe UI"/>
                <a:ea typeface="Times New Roman"/>
                <a:cs typeface="Times New Roman"/>
              </a:rPr>
              <a:t>Horizontal</a:t>
            </a:r>
            <a:r>
              <a:rPr lang="en-US" dirty="0">
                <a:latin typeface="Segoe UI"/>
                <a:ea typeface="Times New Roman"/>
                <a:cs typeface="Times New Roman"/>
              </a:rPr>
              <a:t> box, enter </a:t>
            </a:r>
            <a:r>
              <a:rPr lang="en-US" b="1" dirty="0">
                <a:latin typeface="Segoe UI"/>
                <a:ea typeface="Times New Roman"/>
                <a:cs typeface="Times New Roman"/>
              </a:rPr>
              <a:t>-0.5”</a:t>
            </a:r>
            <a:r>
              <a:rPr lang="en-US" dirty="0">
                <a:latin typeface="Segoe UI"/>
                <a:ea typeface="Times New Roman"/>
                <a:cs typeface="Times New Roman"/>
              </a:rPr>
              <a:t>.</a:t>
            </a:r>
            <a:endParaRPr lang="en-US" dirty="0">
              <a:ea typeface="Calibri"/>
              <a:cs typeface="Times New Roman"/>
            </a:endParaRPr>
          </a:p>
          <a:p>
            <a:pPr marL="757066" lvl="1" indent="-291179">
              <a:lnSpc>
                <a:spcPct val="115000"/>
              </a:lnSpc>
              <a:spcBef>
                <a:spcPts val="611"/>
              </a:spcBef>
              <a:buFont typeface="Arial"/>
              <a:buChar char="•"/>
            </a:pPr>
            <a:r>
              <a:rPr lang="en-US" dirty="0">
                <a:latin typeface="Segoe UI"/>
                <a:ea typeface="Times New Roman"/>
                <a:cs typeface="Times New Roman"/>
              </a:rPr>
              <a:t>In the </a:t>
            </a:r>
            <a:r>
              <a:rPr lang="en-US" b="1" dirty="0">
                <a:latin typeface="Segoe UI"/>
                <a:ea typeface="Times New Roman"/>
                <a:cs typeface="Times New Roman"/>
              </a:rPr>
              <a:t>Vertical</a:t>
            </a:r>
            <a:r>
              <a:rPr lang="en-US" dirty="0">
                <a:latin typeface="Segoe UI"/>
                <a:ea typeface="Times New Roman"/>
                <a:cs typeface="Times New Roman"/>
              </a:rPr>
              <a:t> box, enter </a:t>
            </a:r>
            <a:r>
              <a:rPr lang="en-US" b="1" dirty="0">
                <a:latin typeface="Segoe UI"/>
                <a:ea typeface="Times New Roman"/>
                <a:cs typeface="Times New Roman"/>
              </a:rPr>
              <a:t>4.47”</a:t>
            </a:r>
            <a:r>
              <a:rPr lang="en-US" dirty="0">
                <a:latin typeface="Segoe UI"/>
                <a:ea typeface="Times New Roman"/>
                <a:cs typeface="Times New Roman"/>
              </a:rPr>
              <a:t>.</a:t>
            </a:r>
            <a:endParaRPr lang="en-US" dirty="0">
              <a:ea typeface="Calibri"/>
              <a:cs typeface="Times New Roman"/>
            </a:endParaRPr>
          </a:p>
          <a:p>
            <a:pPr marL="349415" indent="-349415">
              <a:lnSpc>
                <a:spcPct val="115000"/>
              </a:lnSpc>
              <a:spcBef>
                <a:spcPts val="611"/>
              </a:spcBef>
              <a:buFont typeface="+mj-lt"/>
              <a:buAutoNum type="arabicPeriod"/>
              <a:tabLst>
                <a:tab pos="698830" algn="l"/>
              </a:tabLst>
            </a:pPr>
            <a:r>
              <a:rPr lang="en-US" dirty="0">
                <a:solidFill>
                  <a:srgbClr val="000000"/>
                </a:solidFill>
                <a:latin typeface="Segoe UI"/>
                <a:ea typeface="Times New Roman"/>
                <a:cs typeface="Times New Roman"/>
              </a:rPr>
              <a:t>Close the </a:t>
            </a:r>
            <a:r>
              <a:rPr lang="en-US" b="1" dirty="0">
                <a:solidFill>
                  <a:srgbClr val="000000"/>
                </a:solidFill>
                <a:latin typeface="Segoe UI"/>
                <a:ea typeface="Times New Roman"/>
                <a:cs typeface="Times New Roman"/>
              </a:rPr>
              <a:t>Format Picture</a:t>
            </a:r>
            <a:r>
              <a:rPr lang="en-US" dirty="0">
                <a:solidFill>
                  <a:srgbClr val="000000"/>
                </a:solidFill>
                <a:latin typeface="Segoe UI"/>
                <a:ea typeface="Times New Roman"/>
                <a:cs typeface="Times New Roman"/>
              </a:rPr>
              <a:t> dialog box.</a:t>
            </a:r>
            <a:endParaRPr lang="en-US" dirty="0">
              <a:ea typeface="Calibri"/>
              <a:cs typeface="Times New Roman"/>
            </a:endParaRPr>
          </a:p>
          <a:p>
            <a:pPr marL="349415" indent="-349415">
              <a:lnSpc>
                <a:spcPct val="115000"/>
              </a:lnSpc>
              <a:spcBef>
                <a:spcPts val="611"/>
              </a:spcBef>
              <a:buFont typeface="+mj-lt"/>
              <a:buAutoNum type="arabicPeriod"/>
              <a:tabLst>
                <a:tab pos="698830" algn="l"/>
              </a:tabLst>
            </a:pPr>
            <a:r>
              <a:rPr lang="en-US" dirty="0">
                <a:solidFill>
                  <a:srgbClr val="000000"/>
                </a:solidFill>
                <a:latin typeface="Segoe UI"/>
                <a:ea typeface="Times New Roman"/>
                <a:cs typeface="Times New Roman"/>
              </a:rPr>
              <a:t>With the same rectangle selected, under </a:t>
            </a:r>
            <a:r>
              <a:rPr lang="en-US" b="1" dirty="0">
                <a:solidFill>
                  <a:srgbClr val="000000"/>
                </a:solidFill>
                <a:latin typeface="Segoe UI"/>
                <a:ea typeface="Times New Roman"/>
                <a:cs typeface="Times New Roman"/>
              </a:rPr>
              <a:t>Drawing Tools</a:t>
            </a:r>
            <a:r>
              <a:rPr lang="en-US" dirty="0">
                <a:solidFill>
                  <a:srgbClr val="000000"/>
                </a:solidFill>
                <a:latin typeface="Segoe UI"/>
                <a:ea typeface="Times New Roman"/>
                <a:cs typeface="Times New Roman"/>
              </a:rPr>
              <a:t>, on the </a:t>
            </a:r>
            <a:r>
              <a:rPr lang="en-US" b="1" dirty="0">
                <a:solidFill>
                  <a:srgbClr val="000000"/>
                </a:solidFill>
                <a:latin typeface="Segoe UI"/>
                <a:ea typeface="Times New Roman"/>
                <a:cs typeface="Times New Roman"/>
              </a:rPr>
              <a:t>Format</a:t>
            </a:r>
            <a:r>
              <a:rPr lang="en-US" dirty="0">
                <a:solidFill>
                  <a:srgbClr val="000000"/>
                </a:solidFill>
                <a:latin typeface="Segoe UI"/>
                <a:ea typeface="Times New Roman"/>
                <a:cs typeface="Times New Roman"/>
              </a:rPr>
              <a:t> tab, in the </a:t>
            </a:r>
            <a:r>
              <a:rPr lang="en-US" b="1" dirty="0">
                <a:solidFill>
                  <a:srgbClr val="000000"/>
                </a:solidFill>
                <a:latin typeface="Segoe UI"/>
                <a:ea typeface="Times New Roman"/>
                <a:cs typeface="Times New Roman"/>
              </a:rPr>
              <a:t>Arrange</a:t>
            </a:r>
            <a:r>
              <a:rPr lang="en-US" dirty="0">
                <a:solidFill>
                  <a:srgbClr val="000000"/>
                </a:solidFill>
                <a:latin typeface="Segoe UI"/>
                <a:ea typeface="Times New Roman"/>
                <a:cs typeface="Times New Roman"/>
              </a:rPr>
              <a:t> group, click </a:t>
            </a:r>
            <a:r>
              <a:rPr lang="en-US" b="1" dirty="0">
                <a:solidFill>
                  <a:srgbClr val="000000"/>
                </a:solidFill>
                <a:latin typeface="Segoe UI"/>
                <a:ea typeface="Times New Roman"/>
                <a:cs typeface="Times New Roman"/>
              </a:rPr>
              <a:t>Send Backward</a:t>
            </a:r>
            <a:r>
              <a:rPr lang="en-US" dirty="0">
                <a:solidFill>
                  <a:srgbClr val="000000"/>
                </a:solidFill>
                <a:latin typeface="Segoe UI"/>
                <a:ea typeface="Times New Roman"/>
                <a:cs typeface="Times New Roman"/>
              </a:rPr>
              <a:t>, select </a:t>
            </a:r>
            <a:r>
              <a:rPr lang="en-US" b="1" dirty="0">
                <a:solidFill>
                  <a:srgbClr val="000000"/>
                </a:solidFill>
                <a:latin typeface="Segoe UI"/>
                <a:ea typeface="Times New Roman"/>
                <a:cs typeface="Times New Roman"/>
              </a:rPr>
              <a:t>Send Backward</a:t>
            </a:r>
            <a:r>
              <a:rPr lang="en-US" dirty="0">
                <a:solidFill>
                  <a:srgbClr val="000000"/>
                </a:solidFill>
                <a:latin typeface="Segoe UI"/>
                <a:ea typeface="Times New Roman"/>
                <a:cs typeface="Times New Roman"/>
              </a:rPr>
              <a:t>. </a:t>
            </a:r>
            <a:endParaRPr lang="en-US" dirty="0">
              <a:ea typeface="Calibri"/>
              <a:cs typeface="Times New Roman"/>
            </a:endParaRP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8ED39F37-9E74-4028-B0BC-69E399514D2D}" type="slidenum">
              <a:rPr lang="en-US" smtClean="0"/>
              <a:t>1</a:t>
            </a:fld>
            <a:endParaRPr lang="en-US"/>
          </a:p>
        </p:txBody>
      </p:sp>
    </p:spTree>
    <p:extLst>
      <p:ext uri="{BB962C8B-B14F-4D97-AF65-F5344CB8AC3E}">
        <p14:creationId xmlns:p14="http://schemas.microsoft.com/office/powerpoint/2010/main" val="3627713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D39F37-9E74-4028-B0BC-69E399514D2D}" type="slidenum">
              <a:rPr lang="en-US" smtClean="0"/>
              <a:t>15</a:t>
            </a:fld>
            <a:endParaRPr lang="en-US"/>
          </a:p>
        </p:txBody>
      </p:sp>
    </p:spTree>
    <p:extLst>
      <p:ext uri="{BB962C8B-B14F-4D97-AF65-F5344CB8AC3E}">
        <p14:creationId xmlns:p14="http://schemas.microsoft.com/office/powerpoint/2010/main" val="3082203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D39F37-9E74-4028-B0BC-69E399514D2D}" type="slidenum">
              <a:rPr lang="en-US" smtClean="0"/>
              <a:t>16</a:t>
            </a:fld>
            <a:endParaRPr lang="en-US"/>
          </a:p>
        </p:txBody>
      </p:sp>
    </p:spTree>
    <p:extLst>
      <p:ext uri="{BB962C8B-B14F-4D97-AF65-F5344CB8AC3E}">
        <p14:creationId xmlns:p14="http://schemas.microsoft.com/office/powerpoint/2010/main" val="1232934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D39F37-9E74-4028-B0BC-69E399514D2D}" type="slidenum">
              <a:rPr lang="en-US" smtClean="0"/>
              <a:t>3</a:t>
            </a:fld>
            <a:endParaRPr lang="en-US"/>
          </a:p>
        </p:txBody>
      </p:sp>
    </p:spTree>
    <p:extLst>
      <p:ext uri="{BB962C8B-B14F-4D97-AF65-F5344CB8AC3E}">
        <p14:creationId xmlns:p14="http://schemas.microsoft.com/office/powerpoint/2010/main" val="801982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D39F37-9E74-4028-B0BC-69E399514D2D}" type="slidenum">
              <a:rPr lang="en-US" smtClean="0"/>
              <a:t>4</a:t>
            </a:fld>
            <a:endParaRPr lang="en-US"/>
          </a:p>
        </p:txBody>
      </p:sp>
    </p:spTree>
    <p:extLst>
      <p:ext uri="{BB962C8B-B14F-4D97-AF65-F5344CB8AC3E}">
        <p14:creationId xmlns:p14="http://schemas.microsoft.com/office/powerpoint/2010/main" val="1449042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D39F37-9E74-4028-B0BC-69E399514D2D}" type="slidenum">
              <a:rPr lang="en-US" smtClean="0"/>
              <a:t>5</a:t>
            </a:fld>
            <a:endParaRPr lang="en-US"/>
          </a:p>
        </p:txBody>
      </p:sp>
    </p:spTree>
    <p:extLst>
      <p:ext uri="{BB962C8B-B14F-4D97-AF65-F5344CB8AC3E}">
        <p14:creationId xmlns:p14="http://schemas.microsoft.com/office/powerpoint/2010/main" val="38793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D39F37-9E74-4028-B0BC-69E399514D2D}" type="slidenum">
              <a:rPr lang="en-US" smtClean="0"/>
              <a:t>6</a:t>
            </a:fld>
            <a:endParaRPr lang="en-US"/>
          </a:p>
        </p:txBody>
      </p:sp>
    </p:spTree>
    <p:extLst>
      <p:ext uri="{BB962C8B-B14F-4D97-AF65-F5344CB8AC3E}">
        <p14:creationId xmlns:p14="http://schemas.microsoft.com/office/powerpoint/2010/main" val="1575029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D39F37-9E74-4028-B0BC-69E399514D2D}" type="slidenum">
              <a:rPr lang="en-US" smtClean="0"/>
              <a:t>7</a:t>
            </a:fld>
            <a:endParaRPr lang="en-US"/>
          </a:p>
        </p:txBody>
      </p:sp>
    </p:spTree>
    <p:extLst>
      <p:ext uri="{BB962C8B-B14F-4D97-AF65-F5344CB8AC3E}">
        <p14:creationId xmlns:p14="http://schemas.microsoft.com/office/powerpoint/2010/main" val="1956932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D39F37-9E74-4028-B0BC-69E399514D2D}" type="slidenum">
              <a:rPr lang="en-US" smtClean="0"/>
              <a:t>8</a:t>
            </a:fld>
            <a:endParaRPr lang="en-US"/>
          </a:p>
        </p:txBody>
      </p:sp>
    </p:spTree>
    <p:extLst>
      <p:ext uri="{BB962C8B-B14F-4D97-AF65-F5344CB8AC3E}">
        <p14:creationId xmlns:p14="http://schemas.microsoft.com/office/powerpoint/2010/main" val="1023784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D39F37-9E74-4028-B0BC-69E399514D2D}" type="slidenum">
              <a:rPr lang="en-US" smtClean="0"/>
              <a:t>13</a:t>
            </a:fld>
            <a:endParaRPr lang="en-US"/>
          </a:p>
        </p:txBody>
      </p:sp>
    </p:spTree>
    <p:extLst>
      <p:ext uri="{BB962C8B-B14F-4D97-AF65-F5344CB8AC3E}">
        <p14:creationId xmlns:p14="http://schemas.microsoft.com/office/powerpoint/2010/main" val="2080446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D39F37-9E74-4028-B0BC-69E399514D2D}" type="slidenum">
              <a:rPr lang="en-US" smtClean="0"/>
              <a:t>14</a:t>
            </a:fld>
            <a:endParaRPr lang="en-US"/>
          </a:p>
        </p:txBody>
      </p:sp>
    </p:spTree>
    <p:extLst>
      <p:ext uri="{BB962C8B-B14F-4D97-AF65-F5344CB8AC3E}">
        <p14:creationId xmlns:p14="http://schemas.microsoft.com/office/powerpoint/2010/main" val="2547929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6350" y="-11290"/>
            <a:ext cx="6877353" cy="9166580"/>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847947" y="3206046"/>
            <a:ext cx="4370039" cy="2195069"/>
          </a:xfrm>
        </p:spPr>
        <p:txBody>
          <a:bodyPr anchor="b">
            <a:noAutofit/>
          </a:bodyPr>
          <a:lstStyle>
            <a:lvl1pPr algn="r">
              <a:defRPr sz="405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47947" y="5401113"/>
            <a:ext cx="4370039" cy="1462532"/>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F01039A-1DDE-46FB-AEEC-79A70DC70653}" type="datetimeFigureOut">
              <a:rPr lang="en-US" smtClean="0"/>
              <a:t>11/23/2015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5C99C-DC08-4935-9F8C-89A01A943863}" type="slidenum">
              <a:rPr lang="en-US" smtClean="0"/>
              <a:t>‹#›</a:t>
            </a:fld>
            <a:endParaRPr lang="en-US"/>
          </a:p>
        </p:txBody>
      </p:sp>
    </p:spTree>
    <p:extLst>
      <p:ext uri="{BB962C8B-B14F-4D97-AF65-F5344CB8AC3E}">
        <p14:creationId xmlns:p14="http://schemas.microsoft.com/office/powerpoint/2010/main" val="3088533608"/>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12800"/>
            <a:ext cx="4760786" cy="4538133"/>
          </a:xfrm>
        </p:spPr>
        <p:txBody>
          <a:bodyPr anchor="ctr">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457200" y="5960533"/>
            <a:ext cx="4760786" cy="2094616"/>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01039A-1DDE-46FB-AEEC-79A70DC70653}" type="datetimeFigureOut">
              <a:rPr lang="en-US" smtClean="0"/>
              <a:t>11/23/2015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5C99C-DC08-4935-9F8C-89A01A943863}" type="slidenum">
              <a:rPr lang="en-US" smtClean="0"/>
              <a:t>‹#›</a:t>
            </a:fld>
            <a:endParaRPr lang="en-US"/>
          </a:p>
        </p:txBody>
      </p:sp>
    </p:spTree>
    <p:extLst>
      <p:ext uri="{BB962C8B-B14F-4D97-AF65-F5344CB8AC3E}">
        <p14:creationId xmlns:p14="http://schemas.microsoft.com/office/powerpoint/2010/main" val="4288666834"/>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64" y="812800"/>
            <a:ext cx="4554137" cy="4030133"/>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825806" y="4842933"/>
            <a:ext cx="4064853" cy="508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457199" y="5960533"/>
            <a:ext cx="4760786" cy="2094616"/>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01039A-1DDE-46FB-AEEC-79A70DC70653}" type="datetimeFigureOut">
              <a:rPr lang="en-US" smtClean="0"/>
              <a:t>11/23/2015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5C99C-DC08-4935-9F8C-89A01A943863}" type="slidenum">
              <a:rPr lang="en-US" smtClean="0"/>
              <a:t>‹#›</a:t>
            </a:fld>
            <a:endParaRPr lang="en-US"/>
          </a:p>
        </p:txBody>
      </p:sp>
      <p:sp>
        <p:nvSpPr>
          <p:cNvPr id="24" name="TextBox 23"/>
          <p:cNvSpPr txBox="1"/>
          <p:nvPr/>
        </p:nvSpPr>
        <p:spPr>
          <a:xfrm>
            <a:off x="362034" y="1053838"/>
            <a:ext cx="342989" cy="779701"/>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5060775" y="3848742"/>
            <a:ext cx="342989" cy="779701"/>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46075655"/>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457199" y="2575984"/>
            <a:ext cx="4760786" cy="3460613"/>
          </a:xfrm>
        </p:spPr>
        <p:txBody>
          <a:bodyPr anchor="b">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457199" y="6036597"/>
            <a:ext cx="4760786" cy="2018552"/>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01039A-1DDE-46FB-AEEC-79A70DC70653}" type="datetimeFigureOut">
              <a:rPr lang="en-US" smtClean="0"/>
              <a:t>11/23/2015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5C99C-DC08-4935-9F8C-89A01A943863}" type="slidenum">
              <a:rPr lang="en-US" smtClean="0"/>
              <a:t>‹#›</a:t>
            </a:fld>
            <a:endParaRPr lang="en-US"/>
          </a:p>
        </p:txBody>
      </p:sp>
    </p:spTree>
    <p:extLst>
      <p:ext uri="{BB962C8B-B14F-4D97-AF65-F5344CB8AC3E}">
        <p14:creationId xmlns:p14="http://schemas.microsoft.com/office/powerpoint/2010/main" val="775444581"/>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581164" y="812800"/>
            <a:ext cx="4554137" cy="4030133"/>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457198" y="5350933"/>
            <a:ext cx="4760787" cy="685664"/>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457199" y="6036597"/>
            <a:ext cx="4760786" cy="2018552"/>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01039A-1DDE-46FB-AEEC-79A70DC70653}" type="datetimeFigureOut">
              <a:rPr lang="en-US" smtClean="0"/>
              <a:t>11/23/2015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5C99C-DC08-4935-9F8C-89A01A943863}" type="slidenum">
              <a:rPr lang="en-US" smtClean="0"/>
              <a:t>‹#›</a:t>
            </a:fld>
            <a:endParaRPr lang="en-US"/>
          </a:p>
        </p:txBody>
      </p:sp>
      <p:sp>
        <p:nvSpPr>
          <p:cNvPr id="24" name="TextBox 23"/>
          <p:cNvSpPr txBox="1"/>
          <p:nvPr/>
        </p:nvSpPr>
        <p:spPr>
          <a:xfrm>
            <a:off x="362034" y="1053838"/>
            <a:ext cx="342989" cy="779701"/>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5060775" y="3848742"/>
            <a:ext cx="342989" cy="779701"/>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41426731"/>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461886" y="812800"/>
            <a:ext cx="4756099" cy="4030133"/>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457198" y="5350933"/>
            <a:ext cx="4760787" cy="685664"/>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457199" y="6036597"/>
            <a:ext cx="4760786" cy="2018552"/>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01039A-1DDE-46FB-AEEC-79A70DC70653}" type="datetimeFigureOut">
              <a:rPr lang="en-US" smtClean="0"/>
              <a:t>11/23/2015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5C99C-DC08-4935-9F8C-89A01A943863}" type="slidenum">
              <a:rPr lang="en-US" smtClean="0"/>
              <a:t>‹#›</a:t>
            </a:fld>
            <a:endParaRPr lang="en-US"/>
          </a:p>
        </p:txBody>
      </p:sp>
    </p:spTree>
    <p:extLst>
      <p:ext uri="{BB962C8B-B14F-4D97-AF65-F5344CB8AC3E}">
        <p14:creationId xmlns:p14="http://schemas.microsoft.com/office/powerpoint/2010/main" val="734450670"/>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F01039A-1DDE-46FB-AEEC-79A70DC70653}" type="datetimeFigureOut">
              <a:rPr lang="en-US" smtClean="0"/>
              <a:t>11/23/2015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5C99C-DC08-4935-9F8C-89A01A943863}" type="slidenum">
              <a:rPr lang="en-US" smtClean="0"/>
              <a:t>‹#›</a:t>
            </a:fld>
            <a:endParaRPr lang="en-US"/>
          </a:p>
        </p:txBody>
      </p:sp>
    </p:spTree>
    <p:extLst>
      <p:ext uri="{BB962C8B-B14F-4D97-AF65-F5344CB8AC3E}">
        <p14:creationId xmlns:p14="http://schemas.microsoft.com/office/powerpoint/2010/main" val="256145243"/>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82984" y="812801"/>
            <a:ext cx="734109" cy="7001935"/>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199" y="812801"/>
            <a:ext cx="3896270" cy="700193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F01039A-1DDE-46FB-AEEC-79A70DC70653}" type="datetimeFigureOut">
              <a:rPr lang="en-US" smtClean="0"/>
              <a:t>11/23/2015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5C99C-DC08-4935-9F8C-89A01A943863}" type="slidenum">
              <a:rPr lang="en-US" smtClean="0"/>
              <a:t>‹#›</a:t>
            </a:fld>
            <a:endParaRPr lang="en-US"/>
          </a:p>
        </p:txBody>
      </p:sp>
    </p:spTree>
    <p:extLst>
      <p:ext uri="{BB962C8B-B14F-4D97-AF65-F5344CB8AC3E}">
        <p14:creationId xmlns:p14="http://schemas.microsoft.com/office/powerpoint/2010/main" val="3034606827"/>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Buttons Grow and Turn on Path">
    <p:spTree>
      <p:nvGrpSpPr>
        <p:cNvPr id="1" name=""/>
        <p:cNvGrpSpPr/>
        <p:nvPr/>
      </p:nvGrpSpPr>
      <p:grpSpPr>
        <a:xfrm>
          <a:off x="0" y="0"/>
          <a:ext cx="0" cy="0"/>
          <a:chOff x="0" y="0"/>
          <a:chExt cx="0" cy="0"/>
        </a:xfrm>
      </p:grpSpPr>
      <p:sp>
        <p:nvSpPr>
          <p:cNvPr id="9" name="Freeform 8"/>
          <p:cNvSpPr/>
          <p:nvPr userDrawn="1"/>
        </p:nvSpPr>
        <p:spPr>
          <a:xfrm>
            <a:off x="1" y="2"/>
            <a:ext cx="2940567" cy="9143999"/>
          </a:xfrm>
          <a:custGeom>
            <a:avLst/>
            <a:gdLst>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5" fmla="*/ 10391 w 5552210"/>
              <a:gd name="connsiteY5" fmla="*/ 0 h 7602682"/>
              <a:gd name="connsiteX0" fmla="*/ 10391 w 5552210"/>
              <a:gd name="connsiteY0" fmla="*/ 0 h 6889173"/>
              <a:gd name="connsiteX1" fmla="*/ 72736 w 5552210"/>
              <a:gd name="connsiteY1" fmla="*/ 51955 h 6889173"/>
              <a:gd name="connsiteX2" fmla="*/ 3574473 w 5552210"/>
              <a:gd name="connsiteY2" fmla="*/ 2545773 h 6889173"/>
              <a:gd name="connsiteX3" fmla="*/ 4956464 w 5552210"/>
              <a:gd name="connsiteY3" fmla="*/ 6878782 h 6889173"/>
              <a:gd name="connsiteX4" fmla="*/ 0 w 5552210"/>
              <a:gd name="connsiteY4" fmla="*/ 6889173 h 6889173"/>
              <a:gd name="connsiteX5" fmla="*/ 10391 w 5552210"/>
              <a:gd name="connsiteY5" fmla="*/ 0 h 6889173"/>
              <a:gd name="connsiteX0" fmla="*/ 10391 w 4968587"/>
              <a:gd name="connsiteY0" fmla="*/ 0 h 6889173"/>
              <a:gd name="connsiteX1" fmla="*/ 72736 w 4968587"/>
              <a:gd name="connsiteY1" fmla="*/ 51955 h 6889173"/>
              <a:gd name="connsiteX2" fmla="*/ 4956464 w 4968587"/>
              <a:gd name="connsiteY2" fmla="*/ 6878782 h 6889173"/>
              <a:gd name="connsiteX3" fmla="*/ 0 w 4968587"/>
              <a:gd name="connsiteY3" fmla="*/ 6889173 h 6889173"/>
              <a:gd name="connsiteX4" fmla="*/ 10391 w 4968587"/>
              <a:gd name="connsiteY4"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Lst>
            <a:ahLst/>
            <a:cxnLst>
              <a:cxn ang="0">
                <a:pos x="connsiteX0" y="connsiteY0"/>
              </a:cxn>
              <a:cxn ang="0">
                <a:pos x="connsiteX1" y="connsiteY1"/>
              </a:cxn>
              <a:cxn ang="0">
                <a:pos x="connsiteX2" y="connsiteY2"/>
              </a:cxn>
              <a:cxn ang="0">
                <a:pos x="connsiteX3" y="connsiteY3"/>
              </a:cxn>
            </a:cxnLst>
            <a:rect l="l" t="t" r="r" b="b"/>
            <a:pathLst>
              <a:path w="4956464" h="6889173">
                <a:moveTo>
                  <a:pt x="10391" y="0"/>
                </a:moveTo>
                <a:cubicBezTo>
                  <a:pt x="3352800" y="1236518"/>
                  <a:pt x="4426528" y="4305300"/>
                  <a:pt x="4956464" y="6878782"/>
                </a:cubicBezTo>
                <a:lnTo>
                  <a:pt x="0" y="6889173"/>
                </a:lnTo>
                <a:cubicBezTo>
                  <a:pt x="3464" y="4592782"/>
                  <a:pt x="6927" y="2296391"/>
                  <a:pt x="10391" y="0"/>
                </a:cubicBezTo>
                <a:close/>
              </a:path>
            </a:pathLst>
          </a:custGeom>
          <a:solidFill>
            <a:srgbClr val="FFFFFF"/>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28">
              <a:solidFill>
                <a:prstClr val="black"/>
              </a:solidFill>
            </a:endParaRPr>
          </a:p>
        </p:txBody>
      </p:sp>
      <p:sp>
        <p:nvSpPr>
          <p:cNvPr id="3" name="Date Placeholder 2"/>
          <p:cNvSpPr>
            <a:spLocks noGrp="1"/>
          </p:cNvSpPr>
          <p:nvPr>
            <p:ph type="dt" sz="half" idx="10"/>
          </p:nvPr>
        </p:nvSpPr>
        <p:spPr/>
        <p:txBody>
          <a:bodyPr/>
          <a:lstStyle/>
          <a:p>
            <a:fld id="{ACE966E8-DCA0-42DE-A10D-4868BED75878}" type="datetimeFigureOut">
              <a:rPr lang="en-US" smtClean="0"/>
              <a:t>11/23/2015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CF7DFB-4023-4036-BB09-7E1973D8C318}" type="slidenum">
              <a:rPr lang="en-US" smtClean="0"/>
              <a:t>‹#›</a:t>
            </a:fld>
            <a:endParaRPr lang="en-US"/>
          </a:p>
        </p:txBody>
      </p:sp>
      <p:sp>
        <p:nvSpPr>
          <p:cNvPr id="8" name="Text Placeholder 1"/>
          <p:cNvSpPr>
            <a:spLocks noGrp="1"/>
          </p:cNvSpPr>
          <p:nvPr>
            <p:ph type="body" sz="quarter" idx="14"/>
          </p:nvPr>
        </p:nvSpPr>
        <p:spPr>
          <a:xfrm>
            <a:off x="1666098" y="1117602"/>
            <a:ext cx="3384858" cy="574516"/>
          </a:xfrm>
        </p:spPr>
        <p:txBody>
          <a:bodyPr anchor="ctr">
            <a:noAutofit/>
          </a:bodyPr>
          <a:lstStyle>
            <a:lvl1pPr marL="0" indent="0">
              <a:lnSpc>
                <a:spcPct val="100000"/>
              </a:lnSpc>
              <a:spcBef>
                <a:spcPts val="0"/>
              </a:spcBef>
              <a:buNone/>
              <a:defRPr sz="522">
                <a:solidFill>
                  <a:srgbClr val="7F7F7F"/>
                </a:solidFill>
              </a:defRPr>
            </a:lvl1pPr>
            <a:lvl2pPr marL="0" indent="0">
              <a:lnSpc>
                <a:spcPct val="100000"/>
              </a:lnSpc>
              <a:spcBef>
                <a:spcPts val="0"/>
              </a:spcBef>
              <a:buNone/>
              <a:defRPr sz="522">
                <a:solidFill>
                  <a:srgbClr val="7F7F7F"/>
                </a:solidFill>
              </a:defRPr>
            </a:lvl2pPr>
            <a:lvl3pPr marL="0" indent="0">
              <a:lnSpc>
                <a:spcPct val="100000"/>
              </a:lnSpc>
              <a:spcBef>
                <a:spcPts val="0"/>
              </a:spcBef>
              <a:buNone/>
              <a:defRPr sz="522">
                <a:solidFill>
                  <a:srgbClr val="7F7F7F"/>
                </a:solidFill>
              </a:defRPr>
            </a:lvl3pPr>
            <a:lvl4pPr marL="0" indent="0">
              <a:lnSpc>
                <a:spcPct val="100000"/>
              </a:lnSpc>
              <a:spcBef>
                <a:spcPts val="0"/>
              </a:spcBef>
              <a:buNone/>
              <a:defRPr sz="522">
                <a:solidFill>
                  <a:srgbClr val="7F7F7F"/>
                </a:solidFill>
              </a:defRPr>
            </a:lvl4pPr>
            <a:lvl5pPr marL="0" indent="0">
              <a:lnSpc>
                <a:spcPct val="100000"/>
              </a:lnSpc>
              <a:spcBef>
                <a:spcPts val="0"/>
              </a:spcBef>
              <a:buNone/>
              <a:defRPr sz="522">
                <a:solidFill>
                  <a:srgbClr val="7F7F7F"/>
                </a:solidFill>
              </a:defRPr>
            </a:lvl5pPr>
            <a:lvl6pPr marL="0" indent="0">
              <a:lnSpc>
                <a:spcPct val="100000"/>
              </a:lnSpc>
              <a:spcBef>
                <a:spcPts val="0"/>
              </a:spcBef>
              <a:buNone/>
              <a:defRPr sz="522">
                <a:solidFill>
                  <a:srgbClr val="7F7F7F"/>
                </a:solidFill>
              </a:defRPr>
            </a:lvl6pPr>
            <a:lvl7pPr marL="0" indent="0">
              <a:lnSpc>
                <a:spcPct val="100000"/>
              </a:lnSpc>
              <a:spcBef>
                <a:spcPts val="0"/>
              </a:spcBef>
              <a:buNone/>
              <a:defRPr sz="522">
                <a:solidFill>
                  <a:srgbClr val="7F7F7F"/>
                </a:solidFill>
              </a:defRPr>
            </a:lvl7pPr>
            <a:lvl8pPr marL="0" indent="0">
              <a:lnSpc>
                <a:spcPct val="100000"/>
              </a:lnSpc>
              <a:spcBef>
                <a:spcPts val="0"/>
              </a:spcBef>
              <a:buNone/>
              <a:defRPr sz="522">
                <a:solidFill>
                  <a:srgbClr val="7F7F7F"/>
                </a:solidFill>
              </a:defRPr>
            </a:lvl8pPr>
            <a:lvl9pPr marL="0" indent="0">
              <a:lnSpc>
                <a:spcPct val="100000"/>
              </a:lnSpc>
              <a:spcBef>
                <a:spcPts val="0"/>
              </a:spcBef>
              <a:buNone/>
              <a:defRPr sz="522">
                <a:solidFill>
                  <a:srgbClr val="7F7F7F"/>
                </a:solidFill>
              </a:defRPr>
            </a:lvl9pPr>
          </a:lstStyle>
          <a:p>
            <a:pPr lvl="0"/>
            <a:r>
              <a:rPr lang="en-US" smtClean="0"/>
              <a:t>Click to edit Master text styles</a:t>
            </a:r>
          </a:p>
        </p:txBody>
      </p:sp>
      <p:sp>
        <p:nvSpPr>
          <p:cNvPr id="7" name="Picture Placeholder 6"/>
          <p:cNvSpPr>
            <a:spLocks noGrp="1" noChangeAspect="1"/>
          </p:cNvSpPr>
          <p:nvPr>
            <p:ph type="pic" sz="quarter" idx="13" hasCustomPrompt="1"/>
          </p:nvPr>
        </p:nvSpPr>
        <p:spPr>
          <a:xfrm>
            <a:off x="840716" y="812800"/>
            <a:ext cx="617220" cy="1463040"/>
          </a:xfrm>
          <a:prstGeom prst="ellipse">
            <a:avLst/>
          </a:prstGeom>
          <a:noFill/>
          <a:effectLst>
            <a:outerShdw blurRad="127000" dist="127000" dir="8460000" algn="tr" rotWithShape="0">
              <a:prstClr val="black">
                <a:alpha val="23000"/>
              </a:prstClr>
            </a:outerShdw>
          </a:effectLst>
          <a:scene3d>
            <a:camera prst="orthographicFront"/>
            <a:lightRig rig="contrasting" dir="t">
              <a:rot lat="0" lon="0" rev="1500000"/>
            </a:lightRig>
          </a:scene3d>
          <a:sp3d prstMaterial="metal">
            <a:bevelT w="88900" h="88900"/>
          </a:sp3d>
        </p:spPr>
        <p:txBody>
          <a:bodyPr>
            <a:normAutofit/>
          </a:bodyPr>
          <a:lstStyle>
            <a:lvl1pPr marL="0" indent="0" algn="ctr">
              <a:buFont typeface="Arial" panose="020B0604020202020204" pitchFamily="34" charset="0"/>
              <a:buNone/>
              <a:defRPr sz="285"/>
            </a:lvl1pPr>
          </a:lstStyle>
          <a:p>
            <a:r>
              <a:rPr lang="en-US" dirty="0" smtClean="0"/>
              <a:t>Picture</a:t>
            </a:r>
            <a:endParaRPr lang="en-US" dirty="0"/>
          </a:p>
        </p:txBody>
      </p:sp>
      <p:sp>
        <p:nvSpPr>
          <p:cNvPr id="10" name="Text Placeholder 1"/>
          <p:cNvSpPr>
            <a:spLocks noGrp="1"/>
          </p:cNvSpPr>
          <p:nvPr>
            <p:ph type="body" sz="quarter" idx="15"/>
          </p:nvPr>
        </p:nvSpPr>
        <p:spPr>
          <a:xfrm>
            <a:off x="2371154" y="2743202"/>
            <a:ext cx="3384423" cy="574516"/>
          </a:xfrm>
        </p:spPr>
        <p:txBody>
          <a:bodyPr anchor="ctr">
            <a:noAutofit/>
          </a:bodyPr>
          <a:lstStyle>
            <a:lvl1pPr marL="0" indent="0">
              <a:lnSpc>
                <a:spcPct val="100000"/>
              </a:lnSpc>
              <a:spcBef>
                <a:spcPts val="0"/>
              </a:spcBef>
              <a:buNone/>
              <a:defRPr sz="522">
                <a:solidFill>
                  <a:srgbClr val="7F7F7F"/>
                </a:solidFill>
              </a:defRPr>
            </a:lvl1pPr>
            <a:lvl2pPr marL="0" indent="0">
              <a:lnSpc>
                <a:spcPct val="100000"/>
              </a:lnSpc>
              <a:spcBef>
                <a:spcPts val="0"/>
              </a:spcBef>
              <a:buNone/>
              <a:defRPr sz="522">
                <a:solidFill>
                  <a:srgbClr val="7F7F7F"/>
                </a:solidFill>
              </a:defRPr>
            </a:lvl2pPr>
            <a:lvl3pPr marL="0" indent="0">
              <a:lnSpc>
                <a:spcPct val="100000"/>
              </a:lnSpc>
              <a:spcBef>
                <a:spcPts val="0"/>
              </a:spcBef>
              <a:buNone/>
              <a:defRPr sz="522">
                <a:solidFill>
                  <a:srgbClr val="7F7F7F"/>
                </a:solidFill>
              </a:defRPr>
            </a:lvl3pPr>
            <a:lvl4pPr marL="0" indent="0">
              <a:lnSpc>
                <a:spcPct val="100000"/>
              </a:lnSpc>
              <a:spcBef>
                <a:spcPts val="0"/>
              </a:spcBef>
              <a:buNone/>
              <a:defRPr sz="522">
                <a:solidFill>
                  <a:srgbClr val="7F7F7F"/>
                </a:solidFill>
              </a:defRPr>
            </a:lvl4pPr>
            <a:lvl5pPr marL="0" indent="0">
              <a:lnSpc>
                <a:spcPct val="100000"/>
              </a:lnSpc>
              <a:spcBef>
                <a:spcPts val="0"/>
              </a:spcBef>
              <a:buNone/>
              <a:defRPr sz="522">
                <a:solidFill>
                  <a:srgbClr val="7F7F7F"/>
                </a:solidFill>
              </a:defRPr>
            </a:lvl5pPr>
            <a:lvl6pPr marL="0" indent="0">
              <a:lnSpc>
                <a:spcPct val="100000"/>
              </a:lnSpc>
              <a:spcBef>
                <a:spcPts val="0"/>
              </a:spcBef>
              <a:buNone/>
              <a:defRPr sz="522">
                <a:solidFill>
                  <a:srgbClr val="7F7F7F"/>
                </a:solidFill>
              </a:defRPr>
            </a:lvl6pPr>
            <a:lvl7pPr marL="0" indent="0">
              <a:lnSpc>
                <a:spcPct val="100000"/>
              </a:lnSpc>
              <a:spcBef>
                <a:spcPts val="0"/>
              </a:spcBef>
              <a:buNone/>
              <a:defRPr sz="522">
                <a:solidFill>
                  <a:srgbClr val="7F7F7F"/>
                </a:solidFill>
              </a:defRPr>
            </a:lvl7pPr>
            <a:lvl8pPr marL="0" indent="0">
              <a:lnSpc>
                <a:spcPct val="100000"/>
              </a:lnSpc>
              <a:spcBef>
                <a:spcPts val="0"/>
              </a:spcBef>
              <a:buNone/>
              <a:defRPr sz="522">
                <a:solidFill>
                  <a:srgbClr val="7F7F7F"/>
                </a:solidFill>
              </a:defRPr>
            </a:lvl8pPr>
            <a:lvl9pPr marL="0" indent="0">
              <a:lnSpc>
                <a:spcPct val="100000"/>
              </a:lnSpc>
              <a:spcBef>
                <a:spcPts val="0"/>
              </a:spcBef>
              <a:buNone/>
              <a:defRPr sz="522">
                <a:solidFill>
                  <a:srgbClr val="7F7F7F"/>
                </a:solidFill>
              </a:defRPr>
            </a:lvl9pPr>
          </a:lstStyle>
          <a:p>
            <a:pPr lvl="0"/>
            <a:r>
              <a:rPr lang="en-US" smtClean="0"/>
              <a:t>Click to edit Master text styles</a:t>
            </a:r>
          </a:p>
        </p:txBody>
      </p:sp>
      <p:sp>
        <p:nvSpPr>
          <p:cNvPr id="11" name="Picture Placeholder 6"/>
          <p:cNvSpPr>
            <a:spLocks noGrp="1" noChangeAspect="1"/>
          </p:cNvSpPr>
          <p:nvPr>
            <p:ph type="pic" sz="quarter" idx="16" hasCustomPrompt="1"/>
          </p:nvPr>
        </p:nvSpPr>
        <p:spPr>
          <a:xfrm>
            <a:off x="1550397" y="2438400"/>
            <a:ext cx="617220" cy="1463040"/>
          </a:xfrm>
          <a:prstGeom prst="ellipse">
            <a:avLst/>
          </a:prstGeom>
          <a:noFill/>
          <a:effectLst>
            <a:outerShdw blurRad="127000" dist="127000" dir="8460000" algn="tr" rotWithShape="0">
              <a:prstClr val="black">
                <a:alpha val="23000"/>
              </a:prstClr>
            </a:outerShdw>
          </a:effectLst>
          <a:scene3d>
            <a:camera prst="orthographicFront"/>
            <a:lightRig rig="contrasting" dir="t">
              <a:rot lat="0" lon="0" rev="1500000"/>
            </a:lightRig>
          </a:scene3d>
          <a:sp3d prstMaterial="metal">
            <a:bevelT w="88900" h="88900"/>
          </a:sp3d>
        </p:spPr>
        <p:txBody>
          <a:bodyPr>
            <a:normAutofit/>
          </a:bodyPr>
          <a:lstStyle>
            <a:lvl1pPr marL="0" indent="0" algn="ctr">
              <a:buFont typeface="Arial" panose="020B0604020202020204" pitchFamily="34" charset="0"/>
              <a:buNone/>
              <a:defRPr sz="285"/>
            </a:lvl1pPr>
          </a:lstStyle>
          <a:p>
            <a:r>
              <a:rPr lang="en-US" dirty="0" smtClean="0"/>
              <a:t>Picture</a:t>
            </a:r>
            <a:endParaRPr lang="en-US" dirty="0"/>
          </a:p>
        </p:txBody>
      </p:sp>
      <p:sp>
        <p:nvSpPr>
          <p:cNvPr id="12" name="Text Placeholder 1"/>
          <p:cNvSpPr>
            <a:spLocks noGrp="1"/>
          </p:cNvSpPr>
          <p:nvPr>
            <p:ph type="body" sz="quarter" idx="17"/>
          </p:nvPr>
        </p:nvSpPr>
        <p:spPr>
          <a:xfrm>
            <a:off x="2839213" y="4470402"/>
            <a:ext cx="3384423" cy="574516"/>
          </a:xfrm>
        </p:spPr>
        <p:txBody>
          <a:bodyPr anchor="ctr">
            <a:noAutofit/>
          </a:bodyPr>
          <a:lstStyle>
            <a:lvl1pPr marL="0" indent="0">
              <a:lnSpc>
                <a:spcPct val="100000"/>
              </a:lnSpc>
              <a:spcBef>
                <a:spcPts val="0"/>
              </a:spcBef>
              <a:buNone/>
              <a:defRPr sz="522">
                <a:solidFill>
                  <a:srgbClr val="7F7F7F"/>
                </a:solidFill>
              </a:defRPr>
            </a:lvl1pPr>
            <a:lvl2pPr marL="0" indent="0">
              <a:lnSpc>
                <a:spcPct val="100000"/>
              </a:lnSpc>
              <a:spcBef>
                <a:spcPts val="0"/>
              </a:spcBef>
              <a:buNone/>
              <a:defRPr sz="522">
                <a:solidFill>
                  <a:srgbClr val="7F7F7F"/>
                </a:solidFill>
              </a:defRPr>
            </a:lvl2pPr>
            <a:lvl3pPr marL="0" indent="0">
              <a:lnSpc>
                <a:spcPct val="100000"/>
              </a:lnSpc>
              <a:spcBef>
                <a:spcPts val="0"/>
              </a:spcBef>
              <a:buNone/>
              <a:defRPr sz="522">
                <a:solidFill>
                  <a:srgbClr val="7F7F7F"/>
                </a:solidFill>
              </a:defRPr>
            </a:lvl3pPr>
            <a:lvl4pPr marL="0" indent="0">
              <a:lnSpc>
                <a:spcPct val="100000"/>
              </a:lnSpc>
              <a:spcBef>
                <a:spcPts val="0"/>
              </a:spcBef>
              <a:buNone/>
              <a:defRPr sz="522">
                <a:solidFill>
                  <a:srgbClr val="7F7F7F"/>
                </a:solidFill>
              </a:defRPr>
            </a:lvl4pPr>
            <a:lvl5pPr marL="0" indent="0">
              <a:lnSpc>
                <a:spcPct val="100000"/>
              </a:lnSpc>
              <a:spcBef>
                <a:spcPts val="0"/>
              </a:spcBef>
              <a:buNone/>
              <a:defRPr sz="522">
                <a:solidFill>
                  <a:srgbClr val="7F7F7F"/>
                </a:solidFill>
              </a:defRPr>
            </a:lvl5pPr>
            <a:lvl6pPr marL="0" indent="0">
              <a:lnSpc>
                <a:spcPct val="100000"/>
              </a:lnSpc>
              <a:spcBef>
                <a:spcPts val="0"/>
              </a:spcBef>
              <a:buNone/>
              <a:defRPr sz="522">
                <a:solidFill>
                  <a:srgbClr val="7F7F7F"/>
                </a:solidFill>
              </a:defRPr>
            </a:lvl6pPr>
            <a:lvl7pPr marL="0" indent="0">
              <a:lnSpc>
                <a:spcPct val="100000"/>
              </a:lnSpc>
              <a:spcBef>
                <a:spcPts val="0"/>
              </a:spcBef>
              <a:buNone/>
              <a:defRPr sz="522">
                <a:solidFill>
                  <a:srgbClr val="7F7F7F"/>
                </a:solidFill>
              </a:defRPr>
            </a:lvl7pPr>
            <a:lvl8pPr marL="0" indent="0">
              <a:lnSpc>
                <a:spcPct val="100000"/>
              </a:lnSpc>
              <a:spcBef>
                <a:spcPts val="0"/>
              </a:spcBef>
              <a:buNone/>
              <a:defRPr sz="522">
                <a:solidFill>
                  <a:srgbClr val="7F7F7F"/>
                </a:solidFill>
              </a:defRPr>
            </a:lvl8pPr>
            <a:lvl9pPr marL="0" indent="0">
              <a:lnSpc>
                <a:spcPct val="100000"/>
              </a:lnSpc>
              <a:spcBef>
                <a:spcPts val="0"/>
              </a:spcBef>
              <a:buNone/>
              <a:defRPr sz="522">
                <a:solidFill>
                  <a:srgbClr val="7F7F7F"/>
                </a:solidFill>
              </a:defRPr>
            </a:lvl9pPr>
          </a:lstStyle>
          <a:p>
            <a:pPr lvl="0"/>
            <a:r>
              <a:rPr lang="en-US" smtClean="0"/>
              <a:t>Click to edit Master text styles</a:t>
            </a:r>
          </a:p>
        </p:txBody>
      </p:sp>
      <p:sp>
        <p:nvSpPr>
          <p:cNvPr id="13" name="Picture Placeholder 6"/>
          <p:cNvSpPr>
            <a:spLocks noGrp="1" noChangeAspect="1"/>
          </p:cNvSpPr>
          <p:nvPr>
            <p:ph type="pic" sz="quarter" idx="18" hasCustomPrompt="1"/>
          </p:nvPr>
        </p:nvSpPr>
        <p:spPr>
          <a:xfrm>
            <a:off x="2014538" y="4267200"/>
            <a:ext cx="617220" cy="1463040"/>
          </a:xfrm>
          <a:prstGeom prst="ellipse">
            <a:avLst/>
          </a:prstGeom>
          <a:noFill/>
          <a:effectLst>
            <a:outerShdw blurRad="127000" dist="127000" dir="8460000" algn="tr" rotWithShape="0">
              <a:prstClr val="black">
                <a:alpha val="23000"/>
              </a:prstClr>
            </a:outerShdw>
          </a:effectLst>
          <a:scene3d>
            <a:camera prst="orthographicFront"/>
            <a:lightRig rig="contrasting" dir="t">
              <a:rot lat="0" lon="0" rev="1500000"/>
            </a:lightRig>
          </a:scene3d>
          <a:sp3d prstMaterial="metal">
            <a:bevelT w="88900" h="88900"/>
          </a:sp3d>
        </p:spPr>
        <p:txBody>
          <a:bodyPr>
            <a:normAutofit/>
          </a:bodyPr>
          <a:lstStyle>
            <a:lvl1pPr marL="0" indent="0" algn="ctr">
              <a:buFont typeface="Arial" panose="020B0604020202020204" pitchFamily="34" charset="0"/>
              <a:buNone/>
              <a:defRPr sz="285"/>
            </a:lvl1pPr>
          </a:lstStyle>
          <a:p>
            <a:r>
              <a:rPr lang="en-US" dirty="0" smtClean="0"/>
              <a:t>Picture</a:t>
            </a:r>
            <a:endParaRPr lang="en-US" dirty="0"/>
          </a:p>
        </p:txBody>
      </p:sp>
      <p:sp>
        <p:nvSpPr>
          <p:cNvPr id="14" name="Text Placeholder 1"/>
          <p:cNvSpPr>
            <a:spLocks noGrp="1"/>
          </p:cNvSpPr>
          <p:nvPr>
            <p:ph type="body" sz="quarter" idx="19"/>
          </p:nvPr>
        </p:nvSpPr>
        <p:spPr>
          <a:xfrm>
            <a:off x="3266123" y="6461762"/>
            <a:ext cx="3384423" cy="574516"/>
          </a:xfrm>
        </p:spPr>
        <p:txBody>
          <a:bodyPr anchor="ctr">
            <a:noAutofit/>
          </a:bodyPr>
          <a:lstStyle>
            <a:lvl1pPr marL="0" indent="0">
              <a:lnSpc>
                <a:spcPct val="100000"/>
              </a:lnSpc>
              <a:spcBef>
                <a:spcPts val="0"/>
              </a:spcBef>
              <a:buNone/>
              <a:defRPr sz="522">
                <a:solidFill>
                  <a:srgbClr val="7F7F7F"/>
                </a:solidFill>
              </a:defRPr>
            </a:lvl1pPr>
            <a:lvl2pPr marL="0" indent="0">
              <a:lnSpc>
                <a:spcPct val="100000"/>
              </a:lnSpc>
              <a:spcBef>
                <a:spcPts val="0"/>
              </a:spcBef>
              <a:buNone/>
              <a:defRPr sz="522">
                <a:solidFill>
                  <a:srgbClr val="7F7F7F"/>
                </a:solidFill>
              </a:defRPr>
            </a:lvl2pPr>
            <a:lvl3pPr marL="0" indent="0">
              <a:lnSpc>
                <a:spcPct val="100000"/>
              </a:lnSpc>
              <a:spcBef>
                <a:spcPts val="0"/>
              </a:spcBef>
              <a:buNone/>
              <a:defRPr sz="522">
                <a:solidFill>
                  <a:srgbClr val="7F7F7F"/>
                </a:solidFill>
              </a:defRPr>
            </a:lvl3pPr>
            <a:lvl4pPr marL="0" indent="0">
              <a:lnSpc>
                <a:spcPct val="100000"/>
              </a:lnSpc>
              <a:spcBef>
                <a:spcPts val="0"/>
              </a:spcBef>
              <a:buNone/>
              <a:defRPr sz="522">
                <a:solidFill>
                  <a:srgbClr val="7F7F7F"/>
                </a:solidFill>
              </a:defRPr>
            </a:lvl4pPr>
            <a:lvl5pPr marL="0" indent="0">
              <a:lnSpc>
                <a:spcPct val="100000"/>
              </a:lnSpc>
              <a:spcBef>
                <a:spcPts val="0"/>
              </a:spcBef>
              <a:buNone/>
              <a:defRPr sz="522">
                <a:solidFill>
                  <a:srgbClr val="7F7F7F"/>
                </a:solidFill>
              </a:defRPr>
            </a:lvl5pPr>
            <a:lvl6pPr marL="0" indent="0">
              <a:lnSpc>
                <a:spcPct val="100000"/>
              </a:lnSpc>
              <a:spcBef>
                <a:spcPts val="0"/>
              </a:spcBef>
              <a:buNone/>
              <a:defRPr sz="522">
                <a:solidFill>
                  <a:srgbClr val="7F7F7F"/>
                </a:solidFill>
              </a:defRPr>
            </a:lvl6pPr>
            <a:lvl7pPr marL="0" indent="0">
              <a:lnSpc>
                <a:spcPct val="100000"/>
              </a:lnSpc>
              <a:spcBef>
                <a:spcPts val="0"/>
              </a:spcBef>
              <a:buNone/>
              <a:defRPr sz="522">
                <a:solidFill>
                  <a:srgbClr val="7F7F7F"/>
                </a:solidFill>
              </a:defRPr>
            </a:lvl7pPr>
            <a:lvl8pPr marL="0" indent="0">
              <a:lnSpc>
                <a:spcPct val="100000"/>
              </a:lnSpc>
              <a:spcBef>
                <a:spcPts val="0"/>
              </a:spcBef>
              <a:buNone/>
              <a:defRPr sz="522">
                <a:solidFill>
                  <a:srgbClr val="7F7F7F"/>
                </a:solidFill>
              </a:defRPr>
            </a:lvl8pPr>
            <a:lvl9pPr marL="0" indent="0">
              <a:lnSpc>
                <a:spcPct val="100000"/>
              </a:lnSpc>
              <a:spcBef>
                <a:spcPts val="0"/>
              </a:spcBef>
              <a:buNone/>
              <a:defRPr sz="522">
                <a:solidFill>
                  <a:srgbClr val="7F7F7F"/>
                </a:solidFill>
              </a:defRPr>
            </a:lvl9pPr>
          </a:lstStyle>
          <a:p>
            <a:pPr lvl="0"/>
            <a:r>
              <a:rPr lang="en-US" smtClean="0"/>
              <a:t>Click to edit Master text styles</a:t>
            </a:r>
          </a:p>
        </p:txBody>
      </p:sp>
      <p:sp>
        <p:nvSpPr>
          <p:cNvPr id="15" name="Picture Placeholder 6"/>
          <p:cNvSpPr>
            <a:spLocks noGrp="1" noChangeAspect="1"/>
          </p:cNvSpPr>
          <p:nvPr>
            <p:ph type="pic" sz="quarter" idx="20" hasCustomPrompt="1"/>
          </p:nvPr>
        </p:nvSpPr>
        <p:spPr>
          <a:xfrm>
            <a:off x="2441936" y="6254496"/>
            <a:ext cx="617220" cy="1463040"/>
          </a:xfrm>
          <a:prstGeom prst="ellipse">
            <a:avLst/>
          </a:prstGeom>
          <a:noFill/>
          <a:effectLst>
            <a:outerShdw blurRad="127000" dist="127000" dir="8460000" algn="tr" rotWithShape="0">
              <a:prstClr val="black">
                <a:alpha val="23000"/>
              </a:prstClr>
            </a:outerShdw>
          </a:effectLst>
          <a:scene3d>
            <a:camera prst="orthographicFront"/>
            <a:lightRig rig="contrasting" dir="t">
              <a:rot lat="0" lon="0" rev="1500000"/>
            </a:lightRig>
          </a:scene3d>
          <a:sp3d prstMaterial="metal">
            <a:bevelT w="88900" h="88900"/>
          </a:sp3d>
        </p:spPr>
        <p:txBody>
          <a:bodyPr>
            <a:normAutofit/>
          </a:bodyPr>
          <a:lstStyle>
            <a:lvl1pPr marL="0" indent="0" algn="ctr">
              <a:buFont typeface="Arial" panose="020B0604020202020204" pitchFamily="34" charset="0"/>
              <a:buNone/>
              <a:defRPr sz="285"/>
            </a:lvl1pPr>
          </a:lstStyle>
          <a:p>
            <a:r>
              <a:rPr lang="en-US" dirty="0" smtClean="0"/>
              <a:t>Picture</a:t>
            </a:r>
            <a:endParaRPr lang="en-US" dirty="0"/>
          </a:p>
        </p:txBody>
      </p:sp>
      <p:sp>
        <p:nvSpPr>
          <p:cNvPr id="16" name="Instructions"/>
          <p:cNvSpPr/>
          <p:nvPr userDrawn="1"/>
        </p:nvSpPr>
        <p:spPr>
          <a:xfrm>
            <a:off x="6976101" y="14515"/>
            <a:ext cx="1042504" cy="9129485"/>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143"/>
              </a:spcBef>
            </a:pPr>
            <a:r>
              <a:rPr lang="en-US" sz="356" dirty="0" smtClean="0">
                <a:solidFill>
                  <a:prstClr val="white">
                    <a:lumMod val="50000"/>
                  </a:prstClr>
                </a:solidFill>
                <a:latin typeface="Calibri Light" panose="020F0302020204030204" pitchFamily="34" charset="0"/>
                <a:cs typeface="Calibri" panose="020F0502020204030204" pitchFamily="34" charset="0"/>
              </a:rPr>
              <a:t>Edit the text with your own short phrases. </a:t>
            </a:r>
          </a:p>
          <a:p>
            <a:pPr>
              <a:spcBef>
                <a:spcPts val="143"/>
              </a:spcBef>
            </a:pPr>
            <a:r>
              <a:rPr lang="en-US" sz="356" dirty="0" smtClean="0">
                <a:solidFill>
                  <a:prstClr val="white">
                    <a:lumMod val="50000"/>
                  </a:prstClr>
                </a:solidFill>
                <a:latin typeface="Calibri Light" panose="020F0302020204030204" pitchFamily="34" charset="0"/>
                <a:cs typeface="Calibri" panose="020F0502020204030204" pitchFamily="34" charset="0"/>
              </a:rPr>
              <a:t>To change a sample image, select a picture and delete it. Now click the Pictures icon in each placeholder to insert your own images.</a:t>
            </a:r>
          </a:p>
          <a:p>
            <a:pPr>
              <a:spcBef>
                <a:spcPts val="143"/>
              </a:spcBef>
            </a:pPr>
            <a:r>
              <a:rPr lang="en-US" sz="356" dirty="0" smtClean="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a:t>
            </a:r>
          </a:p>
          <a:p>
            <a:pPr marL="0" marR="0" indent="0" algn="l" defTabSz="216992" rtl="0" eaLnBrk="1" fontAlgn="auto" latinLnBrk="0" hangingPunct="1">
              <a:lnSpc>
                <a:spcPct val="100000"/>
              </a:lnSpc>
              <a:spcBef>
                <a:spcPts val="143"/>
              </a:spcBef>
              <a:spcAft>
                <a:spcPts val="0"/>
              </a:spcAft>
              <a:buClrTx/>
              <a:buSzTx/>
              <a:buFontTx/>
              <a:buNone/>
              <a:tabLst/>
              <a:defRPr/>
            </a:pPr>
            <a:r>
              <a:rPr lang="en-US" sz="356" baseline="0" dirty="0" smtClean="0">
                <a:solidFill>
                  <a:prstClr val="white">
                    <a:lumMod val="50000"/>
                  </a:prstClr>
                </a:solidFill>
                <a:latin typeface="Calibri Light" panose="020F0302020204030204" pitchFamily="34" charset="0"/>
                <a:cs typeface="Calibri" panose="020F0502020204030204" pitchFamily="34" charset="0"/>
              </a:rPr>
              <a:t>Sample pictures courtesy of Bill Staples.</a:t>
            </a:r>
            <a:endParaRPr lang="en-US" sz="356" dirty="0" smtClean="0">
              <a:solidFill>
                <a:prstClr val="white">
                  <a:lumMod val="50000"/>
                </a:prstClr>
              </a:solidFill>
              <a:latin typeface="Calibri Light" panose="020F0302020204030204" pitchFamily="34" charset="0"/>
              <a:cs typeface="Calibri" panose="020F0502020204030204" pitchFamily="34" charset="0"/>
            </a:endParaRPr>
          </a:p>
        </p:txBody>
      </p:sp>
    </p:spTree>
    <p:extLst>
      <p:ext uri="{BB962C8B-B14F-4D97-AF65-F5344CB8AC3E}">
        <p14:creationId xmlns:p14="http://schemas.microsoft.com/office/powerpoint/2010/main" val="634166155"/>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0" presetClass="path" presetSubtype="0" accel="50000" decel="50000" fill="hold" grpId="1" nodeType="withEffect">
                                  <p:stCondLst>
                                    <p:cond delay="0"/>
                                  </p:stCondLst>
                                  <p:childTnLst>
                                    <p:animMotion origin="layout" path="M 1.875E-6 2.77556E-17 C 0.08333 0.12338 0.12409 0.20185 0.17031 0.35532 C 0.21771 0.51736 0.26002 0.8213 0.28515 0.97199 " pathEditMode="relative" rAng="0" ptsTypes="AAA">
                                      <p:cBhvr>
                                        <p:cTn id="12" dur="1000" spd="-100000" fill="hold"/>
                                        <p:tgtEl>
                                          <p:spTgt spid="7"/>
                                        </p:tgtEl>
                                        <p:attrNameLst>
                                          <p:attrName>ppt_x</p:attrName>
                                          <p:attrName>ppt_y</p:attrName>
                                        </p:attrNameLst>
                                      </p:cBhvr>
                                      <p:rCtr x="14258" y="48588"/>
                                    </p:animMotion>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childTnLst>
                          </p:cTn>
                        </p:par>
                        <p:par>
                          <p:cTn id="17" fill="hold">
                            <p:stCondLst>
                              <p:cond delay="2000"/>
                            </p:stCondLst>
                            <p:childTnLst>
                              <p:par>
                                <p:cTn id="18" presetID="31"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ppt_w</p:attrName>
                                        </p:attrNameLst>
                                      </p:cBhvr>
                                      <p:tavLst>
                                        <p:tav tm="0">
                                          <p:val>
                                            <p:fltVal val="0"/>
                                          </p:val>
                                        </p:tav>
                                        <p:tav tm="100000">
                                          <p:val>
                                            <p:strVal val="#ppt_w"/>
                                          </p:val>
                                        </p:tav>
                                      </p:tavLst>
                                    </p:anim>
                                    <p:anim calcmode="lin" valueType="num">
                                      <p:cBhvr>
                                        <p:cTn id="21" dur="1000" fill="hold"/>
                                        <p:tgtEl>
                                          <p:spTgt spid="11"/>
                                        </p:tgtEl>
                                        <p:attrNameLst>
                                          <p:attrName>ppt_h</p:attrName>
                                        </p:attrNameLst>
                                      </p:cBhvr>
                                      <p:tavLst>
                                        <p:tav tm="0">
                                          <p:val>
                                            <p:fltVal val="0"/>
                                          </p:val>
                                        </p:tav>
                                        <p:tav tm="100000">
                                          <p:val>
                                            <p:strVal val="#ppt_h"/>
                                          </p:val>
                                        </p:tav>
                                      </p:tavLst>
                                    </p:anim>
                                    <p:anim calcmode="lin" valueType="num">
                                      <p:cBhvr>
                                        <p:cTn id="22" dur="1000" fill="hold"/>
                                        <p:tgtEl>
                                          <p:spTgt spid="11"/>
                                        </p:tgtEl>
                                        <p:attrNameLst>
                                          <p:attrName>style.rotation</p:attrName>
                                        </p:attrNameLst>
                                      </p:cBhvr>
                                      <p:tavLst>
                                        <p:tav tm="0">
                                          <p:val>
                                            <p:fltVal val="90"/>
                                          </p:val>
                                        </p:tav>
                                        <p:tav tm="100000">
                                          <p:val>
                                            <p:fltVal val="0"/>
                                          </p:val>
                                        </p:tav>
                                      </p:tavLst>
                                    </p:anim>
                                    <p:animEffect transition="in" filter="fade">
                                      <p:cBhvr>
                                        <p:cTn id="23" dur="1000"/>
                                        <p:tgtEl>
                                          <p:spTgt spid="11"/>
                                        </p:tgtEl>
                                      </p:cBhvr>
                                    </p:animEffect>
                                  </p:childTnLst>
                                </p:cTn>
                              </p:par>
                              <p:par>
                                <p:cTn id="24" presetID="0" presetClass="path" presetSubtype="0" accel="50000" decel="50000" fill="hold" grpId="1" nodeType="withEffect">
                                  <p:stCondLst>
                                    <p:cond delay="0"/>
                                  </p:stCondLst>
                                  <p:childTnLst>
                                    <p:animMotion origin="layout" path="M -3.54167E-6 2.22222E-6 C 0.0487 0.10208 0.07266 0.16713 0.09987 0.29444 C 0.12774 0.4287 0.15248 0.68078 0.16732 0.80602 " pathEditMode="relative" rAng="0" ptsTypes="AAA">
                                      <p:cBhvr>
                                        <p:cTn id="25" dur="1000" spd="-100000" fill="hold"/>
                                        <p:tgtEl>
                                          <p:spTgt spid="11"/>
                                        </p:tgtEl>
                                        <p:attrNameLst>
                                          <p:attrName>ppt_x</p:attrName>
                                          <p:attrName>ppt_y</p:attrName>
                                        </p:attrNameLst>
                                      </p:cBhvr>
                                      <p:rCtr x="8359" y="40301"/>
                                    </p:animMotion>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childTnLst>
                                </p:cTn>
                              </p:par>
                            </p:childTnLst>
                          </p:cTn>
                        </p:par>
                        <p:par>
                          <p:cTn id="30" fill="hold">
                            <p:stCondLst>
                              <p:cond delay="4000"/>
                            </p:stCondLst>
                            <p:childTnLst>
                              <p:par>
                                <p:cTn id="31" presetID="31"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fltVal val="0"/>
                                          </p:val>
                                        </p:tav>
                                        <p:tav tm="100000">
                                          <p:val>
                                            <p:strVal val="#ppt_w"/>
                                          </p:val>
                                        </p:tav>
                                      </p:tavLst>
                                    </p:anim>
                                    <p:anim calcmode="lin" valueType="num">
                                      <p:cBhvr>
                                        <p:cTn id="34" dur="1000" fill="hold"/>
                                        <p:tgtEl>
                                          <p:spTgt spid="13"/>
                                        </p:tgtEl>
                                        <p:attrNameLst>
                                          <p:attrName>ppt_h</p:attrName>
                                        </p:attrNameLst>
                                      </p:cBhvr>
                                      <p:tavLst>
                                        <p:tav tm="0">
                                          <p:val>
                                            <p:fltVal val="0"/>
                                          </p:val>
                                        </p:tav>
                                        <p:tav tm="100000">
                                          <p:val>
                                            <p:strVal val="#ppt_h"/>
                                          </p:val>
                                        </p:tav>
                                      </p:tavLst>
                                    </p:anim>
                                    <p:anim calcmode="lin" valueType="num">
                                      <p:cBhvr>
                                        <p:cTn id="35" dur="1000" fill="hold"/>
                                        <p:tgtEl>
                                          <p:spTgt spid="13"/>
                                        </p:tgtEl>
                                        <p:attrNameLst>
                                          <p:attrName>style.rotation</p:attrName>
                                        </p:attrNameLst>
                                      </p:cBhvr>
                                      <p:tavLst>
                                        <p:tav tm="0">
                                          <p:val>
                                            <p:fltVal val="90"/>
                                          </p:val>
                                        </p:tav>
                                        <p:tav tm="100000">
                                          <p:val>
                                            <p:fltVal val="0"/>
                                          </p:val>
                                        </p:tav>
                                      </p:tavLst>
                                    </p:anim>
                                    <p:animEffect transition="in" filter="fade">
                                      <p:cBhvr>
                                        <p:cTn id="36" dur="1000"/>
                                        <p:tgtEl>
                                          <p:spTgt spid="13"/>
                                        </p:tgtEl>
                                      </p:cBhvr>
                                    </p:animEffect>
                                  </p:childTnLst>
                                </p:cTn>
                              </p:par>
                              <p:par>
                                <p:cTn id="37" presetID="0" presetClass="path" presetSubtype="0" accel="50000" decel="50000" fill="hold" grpId="1" nodeType="withEffect">
                                  <p:stCondLst>
                                    <p:cond delay="0"/>
                                  </p:stCondLst>
                                  <p:childTnLst>
                                    <p:animMotion origin="layout" path="M -1.875E-6 2.22222E-6 C 0.02891 0.07592 0.0431 0.1243 0.05938 0.21921 C 0.07591 0.31921 0.09063 0.50694 0.09961 0.60023 " pathEditMode="relative" rAng="0" ptsTypes="AAA">
                                      <p:cBhvr>
                                        <p:cTn id="38" dur="1000" spd="-100000" fill="hold"/>
                                        <p:tgtEl>
                                          <p:spTgt spid="13"/>
                                        </p:tgtEl>
                                        <p:attrNameLst>
                                          <p:attrName>ppt_x</p:attrName>
                                          <p:attrName>ppt_y</p:attrName>
                                        </p:attrNameLst>
                                      </p:cBhvr>
                                      <p:rCtr x="4974" y="30000"/>
                                    </p:animMotion>
                                  </p:childTnLst>
                                </p:cTn>
                              </p:par>
                            </p:childTnLst>
                          </p:cTn>
                        </p:par>
                        <p:par>
                          <p:cTn id="39" fill="hold">
                            <p:stCondLst>
                              <p:cond delay="5000"/>
                            </p:stCondLst>
                            <p:childTnLst>
                              <p:par>
                                <p:cTn id="40" presetID="10" presetClass="entr" presetSubtype="0"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childTnLst>
                                </p:cTn>
                              </p:par>
                            </p:childTnLst>
                          </p:cTn>
                        </p:par>
                        <p:par>
                          <p:cTn id="43" fill="hold">
                            <p:stCondLst>
                              <p:cond delay="6000"/>
                            </p:stCondLst>
                            <p:childTnLst>
                              <p:par>
                                <p:cTn id="44" presetID="31" presetClass="entr" presetSubtype="0"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1000" fill="hold"/>
                                        <p:tgtEl>
                                          <p:spTgt spid="15"/>
                                        </p:tgtEl>
                                        <p:attrNameLst>
                                          <p:attrName>ppt_w</p:attrName>
                                        </p:attrNameLst>
                                      </p:cBhvr>
                                      <p:tavLst>
                                        <p:tav tm="0">
                                          <p:val>
                                            <p:fltVal val="0"/>
                                          </p:val>
                                        </p:tav>
                                        <p:tav tm="100000">
                                          <p:val>
                                            <p:strVal val="#ppt_w"/>
                                          </p:val>
                                        </p:tav>
                                      </p:tavLst>
                                    </p:anim>
                                    <p:anim calcmode="lin" valueType="num">
                                      <p:cBhvr>
                                        <p:cTn id="47" dur="1000" fill="hold"/>
                                        <p:tgtEl>
                                          <p:spTgt spid="15"/>
                                        </p:tgtEl>
                                        <p:attrNameLst>
                                          <p:attrName>ppt_h</p:attrName>
                                        </p:attrNameLst>
                                      </p:cBhvr>
                                      <p:tavLst>
                                        <p:tav tm="0">
                                          <p:val>
                                            <p:fltVal val="0"/>
                                          </p:val>
                                        </p:tav>
                                        <p:tav tm="100000">
                                          <p:val>
                                            <p:strVal val="#ppt_h"/>
                                          </p:val>
                                        </p:tav>
                                      </p:tavLst>
                                    </p:anim>
                                    <p:anim calcmode="lin" valueType="num">
                                      <p:cBhvr>
                                        <p:cTn id="48" dur="1000" fill="hold"/>
                                        <p:tgtEl>
                                          <p:spTgt spid="15"/>
                                        </p:tgtEl>
                                        <p:attrNameLst>
                                          <p:attrName>style.rotation</p:attrName>
                                        </p:attrNameLst>
                                      </p:cBhvr>
                                      <p:tavLst>
                                        <p:tav tm="0">
                                          <p:val>
                                            <p:fltVal val="90"/>
                                          </p:val>
                                        </p:tav>
                                        <p:tav tm="100000">
                                          <p:val>
                                            <p:fltVal val="0"/>
                                          </p:val>
                                        </p:tav>
                                      </p:tavLst>
                                    </p:anim>
                                    <p:animEffect transition="in" filter="fade">
                                      <p:cBhvr>
                                        <p:cTn id="49" dur="1000"/>
                                        <p:tgtEl>
                                          <p:spTgt spid="15"/>
                                        </p:tgtEl>
                                      </p:cBhvr>
                                    </p:animEffect>
                                  </p:childTnLst>
                                </p:cTn>
                              </p:par>
                              <p:par>
                                <p:cTn id="50" presetID="0" presetClass="path" presetSubtype="0" accel="50000" decel="50000" fill="hold" grpId="1" nodeType="withEffect">
                                  <p:stCondLst>
                                    <p:cond delay="0"/>
                                  </p:stCondLst>
                                  <p:childTnLst>
                                    <p:animMotion origin="layout" path="M 3.68629E-18 1.11111E-6 C 0.01107 0.05 0.01641 0.08194 0.02266 0.14491 C 0.0293 0.21134 0.03503 0.33565 0.0388 0.39768 " pathEditMode="relative" rAng="0" ptsTypes="AAA">
                                      <p:cBhvr>
                                        <p:cTn id="51" dur="1000" spd="-100000" fill="hold"/>
                                        <p:tgtEl>
                                          <p:spTgt spid="15"/>
                                        </p:tgtEl>
                                        <p:attrNameLst>
                                          <p:attrName>ppt_x</p:attrName>
                                          <p:attrName>ppt_y</p:attrName>
                                        </p:attrNameLst>
                                      </p:cBhvr>
                                      <p:rCtr x="1940" y="19884"/>
                                    </p:animMotion>
                                  </p:childTnLst>
                                </p:cTn>
                              </p:par>
                            </p:childTnLst>
                          </p:cTn>
                        </p:par>
                        <p:par>
                          <p:cTn id="52" fill="hold">
                            <p:stCondLst>
                              <p:cond delay="7000"/>
                            </p:stCondLst>
                            <p:childTnLst>
                              <p:par>
                                <p:cTn id="53" presetID="10" presetClass="entr" presetSubtype="0"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P spid="7" grpId="0"/>
      <p:bldP spid="7" grpId="1"/>
      <p:bldP spid="10" grpId="0">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childTnLst>
                </p:cTn>
              </p:par>
            </p:tnLst>
          </p:tmpl>
        </p:tmplLst>
      </p:bldP>
      <p:bldP spid="11" grpId="0"/>
      <p:bldP spid="11" grpId="1"/>
      <p:bldP spid="12" grpId="0">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P spid="13" grpId="0"/>
      <p:bldP spid="13" grpId="1"/>
      <p:bldP spid="14" grpId="0">
        <p:tmplLst>
          <p:tmpl>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1000"/>
                        <p:tgtEl>
                          <p:spTgt spid="14"/>
                        </p:tgtEl>
                      </p:cBhvr>
                    </p:animEffect>
                  </p:childTnLst>
                </p:cTn>
              </p:par>
            </p:tnLst>
          </p:tmpl>
        </p:tmplLst>
      </p:bldP>
      <p:bldP spid="15" grpId="0"/>
      <p:bldP spid="15"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F01039A-1DDE-46FB-AEEC-79A70DC70653}" type="datetimeFigureOut">
              <a:rPr lang="en-US" smtClean="0"/>
              <a:t>11/23/2015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5C99C-DC08-4935-9F8C-89A01A943863}" type="slidenum">
              <a:rPr lang="en-US" smtClean="0"/>
              <a:t>‹#›</a:t>
            </a:fld>
            <a:endParaRPr lang="en-US"/>
          </a:p>
        </p:txBody>
      </p:sp>
    </p:spTree>
    <p:extLst>
      <p:ext uri="{BB962C8B-B14F-4D97-AF65-F5344CB8AC3E}">
        <p14:creationId xmlns:p14="http://schemas.microsoft.com/office/powerpoint/2010/main" val="4020510767"/>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199" y="3601158"/>
            <a:ext cx="4760786" cy="2435441"/>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457199" y="6036597"/>
            <a:ext cx="4760786" cy="11472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01039A-1DDE-46FB-AEEC-79A70DC70653}" type="datetimeFigureOut">
              <a:rPr lang="en-US" smtClean="0"/>
              <a:t>11/23/2015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5C99C-DC08-4935-9F8C-89A01A943863}" type="slidenum">
              <a:rPr lang="en-US" smtClean="0"/>
              <a:t>‹#›</a:t>
            </a:fld>
            <a:endParaRPr lang="en-US"/>
          </a:p>
        </p:txBody>
      </p:sp>
    </p:spTree>
    <p:extLst>
      <p:ext uri="{BB962C8B-B14F-4D97-AF65-F5344CB8AC3E}">
        <p14:creationId xmlns:p14="http://schemas.microsoft.com/office/powerpoint/2010/main" val="1856389164"/>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12800"/>
            <a:ext cx="4760786" cy="176106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2880785"/>
            <a:ext cx="2316082" cy="5174363"/>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2901903" y="2880787"/>
            <a:ext cx="2316083" cy="517436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F01039A-1DDE-46FB-AEEC-79A70DC70653}" type="datetimeFigureOut">
              <a:rPr lang="en-US" smtClean="0"/>
              <a:t>11/23/2015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5C99C-DC08-4935-9F8C-89A01A943863}" type="slidenum">
              <a:rPr lang="en-US" smtClean="0"/>
              <a:t>‹#›</a:t>
            </a:fld>
            <a:endParaRPr lang="en-US"/>
          </a:p>
        </p:txBody>
      </p:sp>
    </p:spTree>
    <p:extLst>
      <p:ext uri="{BB962C8B-B14F-4D97-AF65-F5344CB8AC3E}">
        <p14:creationId xmlns:p14="http://schemas.microsoft.com/office/powerpoint/2010/main" val="924499002"/>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812800"/>
            <a:ext cx="4760785" cy="1761067"/>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199" y="2881311"/>
            <a:ext cx="2318004" cy="768349"/>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199" y="3649662"/>
            <a:ext cx="2318004" cy="440548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2899980" y="2881311"/>
            <a:ext cx="2318004" cy="768349"/>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2899980" y="3649662"/>
            <a:ext cx="2318004" cy="440548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F01039A-1DDE-46FB-AEEC-79A70DC70653}" type="datetimeFigureOut">
              <a:rPr lang="en-US" smtClean="0"/>
              <a:t>11/23/2015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45C99C-DC08-4935-9F8C-89A01A943863}" type="slidenum">
              <a:rPr lang="en-US" smtClean="0"/>
              <a:t>‹#›</a:t>
            </a:fld>
            <a:endParaRPr lang="en-US"/>
          </a:p>
        </p:txBody>
      </p:sp>
    </p:spTree>
    <p:extLst>
      <p:ext uri="{BB962C8B-B14F-4D97-AF65-F5344CB8AC3E}">
        <p14:creationId xmlns:p14="http://schemas.microsoft.com/office/powerpoint/2010/main" val="3801859334"/>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199" y="812800"/>
            <a:ext cx="4760786" cy="1761067"/>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F01039A-1DDE-46FB-AEEC-79A70DC70653}" type="datetimeFigureOut">
              <a:rPr lang="en-US" smtClean="0"/>
              <a:t>11/23/2015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45C99C-DC08-4935-9F8C-89A01A943863}" type="slidenum">
              <a:rPr lang="en-US" smtClean="0"/>
              <a:t>‹#›</a:t>
            </a:fld>
            <a:endParaRPr lang="en-US"/>
          </a:p>
        </p:txBody>
      </p:sp>
    </p:spTree>
    <p:extLst>
      <p:ext uri="{BB962C8B-B14F-4D97-AF65-F5344CB8AC3E}">
        <p14:creationId xmlns:p14="http://schemas.microsoft.com/office/powerpoint/2010/main" val="2767245221"/>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01039A-1DDE-46FB-AEEC-79A70DC70653}" type="datetimeFigureOut">
              <a:rPr lang="en-US" smtClean="0"/>
              <a:t>11/23/2015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45C99C-DC08-4935-9F8C-89A01A943863}" type="slidenum">
              <a:rPr lang="en-US" smtClean="0"/>
              <a:t>‹#›</a:t>
            </a:fld>
            <a:endParaRPr lang="en-US"/>
          </a:p>
        </p:txBody>
      </p:sp>
    </p:spTree>
    <p:extLst>
      <p:ext uri="{BB962C8B-B14F-4D97-AF65-F5344CB8AC3E}">
        <p14:creationId xmlns:p14="http://schemas.microsoft.com/office/powerpoint/2010/main" val="2267768919"/>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199" y="1998139"/>
            <a:ext cx="2092637" cy="1704621"/>
          </a:xfrm>
        </p:spPr>
        <p:txBody>
          <a:bodyPr anchor="b">
            <a:normAutofit/>
          </a:bodyPr>
          <a:lstStyle>
            <a:lvl1pPr>
              <a:defRPr sz="1500"/>
            </a:lvl1pPr>
          </a:lstStyle>
          <a:p>
            <a:r>
              <a:rPr lang="en-US" smtClean="0"/>
              <a:t>Click to edit Master title style</a:t>
            </a:r>
            <a:endParaRPr lang="en-US" dirty="0"/>
          </a:p>
        </p:txBody>
      </p:sp>
      <p:sp>
        <p:nvSpPr>
          <p:cNvPr id="3" name="Content Placeholder 2"/>
          <p:cNvSpPr>
            <a:spLocks noGrp="1"/>
          </p:cNvSpPr>
          <p:nvPr>
            <p:ph idx="1"/>
          </p:nvPr>
        </p:nvSpPr>
        <p:spPr>
          <a:xfrm>
            <a:off x="2678456" y="686567"/>
            <a:ext cx="2539528" cy="736858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199" y="3702759"/>
            <a:ext cx="2092637" cy="3445932"/>
          </a:xfrm>
        </p:spPr>
        <p:txBody>
          <a:bodyPr>
            <a:normAutofit/>
          </a:bodyPr>
          <a:lstStyle>
            <a:lvl1pPr marL="0" indent="0">
              <a:buNone/>
              <a:defRPr sz="105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01039A-1DDE-46FB-AEEC-79A70DC70653}" type="datetimeFigureOut">
              <a:rPr lang="en-US" smtClean="0"/>
              <a:t>11/23/2015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5C99C-DC08-4935-9F8C-89A01A943863}" type="slidenum">
              <a:rPr lang="en-US" smtClean="0"/>
              <a:t>‹#›</a:t>
            </a:fld>
            <a:endParaRPr lang="en-US"/>
          </a:p>
        </p:txBody>
      </p:sp>
    </p:spTree>
    <p:extLst>
      <p:ext uri="{BB962C8B-B14F-4D97-AF65-F5344CB8AC3E}">
        <p14:creationId xmlns:p14="http://schemas.microsoft.com/office/powerpoint/2010/main" val="4078295300"/>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199" y="6400800"/>
            <a:ext cx="4760786" cy="755651"/>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57199" y="812800"/>
            <a:ext cx="4760786" cy="5127624"/>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457199" y="7156451"/>
            <a:ext cx="4760786" cy="898699"/>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01039A-1DDE-46FB-AEEC-79A70DC70653}" type="datetimeFigureOut">
              <a:rPr lang="en-US" smtClean="0"/>
              <a:t>11/23/2015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5C99C-DC08-4935-9F8C-89A01A943863}" type="slidenum">
              <a:rPr lang="en-US" smtClean="0"/>
              <a:t>‹#›</a:t>
            </a:fld>
            <a:endParaRPr lang="en-US"/>
          </a:p>
        </p:txBody>
      </p:sp>
    </p:spTree>
    <p:extLst>
      <p:ext uri="{BB962C8B-B14F-4D97-AF65-F5344CB8AC3E}">
        <p14:creationId xmlns:p14="http://schemas.microsoft.com/office/powerpoint/2010/main" val="1746132743"/>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6350" y="-11290"/>
            <a:ext cx="6877354" cy="9166580"/>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457200" y="812800"/>
            <a:ext cx="4760785" cy="1761067"/>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199" y="2880787"/>
            <a:ext cx="4760786" cy="517436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053944" y="8055152"/>
            <a:ext cx="513099" cy="486833"/>
          </a:xfrm>
          <a:prstGeom prst="rect">
            <a:avLst/>
          </a:prstGeom>
        </p:spPr>
        <p:txBody>
          <a:bodyPr vert="horz" lIns="91440" tIns="45720" rIns="91440" bIns="45720" rtlCol="0" anchor="ctr"/>
          <a:lstStyle>
            <a:lvl1pPr algn="r">
              <a:defRPr sz="675">
                <a:solidFill>
                  <a:schemeClr val="tx1">
                    <a:tint val="75000"/>
                  </a:schemeClr>
                </a:solidFill>
              </a:defRPr>
            </a:lvl1pPr>
          </a:lstStyle>
          <a:p>
            <a:fld id="{FF01039A-1DDE-46FB-AEEC-79A70DC70653}" type="datetimeFigureOut">
              <a:rPr lang="en-US" smtClean="0"/>
              <a:t>11/23/2015</a:t>
            </a:fld>
            <a:endParaRPr lang="en-US"/>
          </a:p>
        </p:txBody>
      </p:sp>
      <p:sp>
        <p:nvSpPr>
          <p:cNvPr id="5" name="Footer Placeholder 4"/>
          <p:cNvSpPr>
            <a:spLocks noGrp="1"/>
          </p:cNvSpPr>
          <p:nvPr>
            <p:ph type="ftr" sz="quarter" idx="3"/>
          </p:nvPr>
        </p:nvSpPr>
        <p:spPr>
          <a:xfrm>
            <a:off x="457200" y="8055152"/>
            <a:ext cx="3467230" cy="486833"/>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33507" y="8055152"/>
            <a:ext cx="384479" cy="486833"/>
          </a:xfrm>
          <a:prstGeom prst="rect">
            <a:avLst/>
          </a:prstGeom>
        </p:spPr>
        <p:txBody>
          <a:bodyPr vert="horz" lIns="91440" tIns="45720" rIns="91440" bIns="45720" rtlCol="0" anchor="ctr"/>
          <a:lstStyle>
            <a:lvl1pPr algn="r">
              <a:defRPr sz="675">
                <a:solidFill>
                  <a:schemeClr val="accent1"/>
                </a:solidFill>
              </a:defRPr>
            </a:lvl1pPr>
          </a:lstStyle>
          <a:p>
            <a:fld id="{9D45C99C-DC08-4935-9F8C-89A01A943863}" type="slidenum">
              <a:rPr lang="en-US" smtClean="0"/>
              <a:t>‹#›</a:t>
            </a:fld>
            <a:endParaRPr lang="en-US"/>
          </a:p>
        </p:txBody>
      </p:sp>
    </p:spTree>
    <p:extLst>
      <p:ext uri="{BB962C8B-B14F-4D97-AF65-F5344CB8AC3E}">
        <p14:creationId xmlns:p14="http://schemas.microsoft.com/office/powerpoint/2010/main" val="177689082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Lst>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jpeg"/><Relationship Id="rId13" Type="http://schemas.openxmlformats.org/officeDocument/2006/relationships/image" Target="../media/image7.jpeg"/><Relationship Id="rId3" Type="http://schemas.openxmlformats.org/officeDocument/2006/relationships/video" Target="https://www.youtube.com/embed/PA1hI3F6yDM" TargetMode="External"/><Relationship Id="rId7" Type="http://schemas.microsoft.com/office/2007/relationships/hdphoto" Target="../media/hdphoto1.wdp"/><Relationship Id="rId12" Type="http://schemas.openxmlformats.org/officeDocument/2006/relationships/image" Target="../media/image6.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jpeg"/><Relationship Id="rId11" Type="http://schemas.openxmlformats.org/officeDocument/2006/relationships/image" Target="../media/image5.jpeg"/><Relationship Id="rId5" Type="http://schemas.openxmlformats.org/officeDocument/2006/relationships/notesSlide" Target="../notesSlides/notesSlide1.xml"/><Relationship Id="rId10" Type="http://schemas.openxmlformats.org/officeDocument/2006/relationships/image" Target="../media/image4.png"/><Relationship Id="rId4" Type="http://schemas.openxmlformats.org/officeDocument/2006/relationships/slideLayout" Target="../slideLayouts/slideLayout7.xml"/><Relationship Id="rId9"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jpeg"/><Relationship Id="rId7" Type="http://schemas.openxmlformats.org/officeDocument/2006/relationships/image" Target="../media/image23.png"/><Relationship Id="rId2" Type="http://schemas.openxmlformats.org/officeDocument/2006/relationships/image" Target="../media/image19.jpeg"/><Relationship Id="rId1" Type="http://schemas.openxmlformats.org/officeDocument/2006/relationships/slideLayout" Target="../slideLayouts/slideLayout17.xml"/><Relationship Id="rId6" Type="http://schemas.openxmlformats.org/officeDocument/2006/relationships/hyperlink" Target="https://www.google.ca/url?sa=i&amp;rct=j&amp;q=&amp;esrc=s&amp;source=images&amp;cd=&amp;cad=rja&amp;uact=8&amp;ved=0CAcQjRxqFQoTCNGny8bxmskCFcp3PgodvDUNIQ&amp;url=https://www.hamilton.ca/buying-selling-city/city-real-estate&amp;psig=AFQjCNGoXAajbWaioUy77_63Z6hqBgYiZQ&amp;ust=1447967517356449" TargetMode="External"/><Relationship Id="rId5" Type="http://schemas.openxmlformats.org/officeDocument/2006/relationships/image" Target="../media/image22.jp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1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25.jpeg"/><Relationship Id="rId1" Type="http://schemas.openxmlformats.org/officeDocument/2006/relationships/slideLayout" Target="../slideLayouts/slideLayout17.xml"/><Relationship Id="rId6" Type="http://schemas.openxmlformats.org/officeDocument/2006/relationships/image" Target="../media/image34.jpg"/><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6.emf"/><Relationship Id="rId5" Type="http://schemas.openxmlformats.org/officeDocument/2006/relationships/image" Target="../media/image10.jpg"/><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7.emf"/><Relationship Id="rId5" Type="http://schemas.openxmlformats.org/officeDocument/2006/relationships/image" Target="../media/image10.jpg"/><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9.emf"/><Relationship Id="rId5" Type="http://schemas.openxmlformats.org/officeDocument/2006/relationships/image" Target="../media/image10.jpg"/><Relationship Id="rId4" Type="http://schemas.openxmlformats.org/officeDocument/2006/relationships/image" Target="../media/image9.jpg"/></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7.xm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5400000">
            <a:off x="-2031423" y="4031672"/>
            <a:ext cx="5143500" cy="1080653"/>
          </a:xfrm>
          <a:prstGeom prst="rect">
            <a:avLst/>
          </a:prstGeom>
          <a:blipFill>
            <a:blip r:embed="rId6">
              <a:extLst>
                <a:ext uri="{BEBA8EAE-BF5A-486C-A8C5-ECC9F3942E4B}">
                  <a14:imgProps xmlns:a14="http://schemas.microsoft.com/office/drawing/2010/main">
                    <a14:imgLayer r:embed="rId7">
                      <a14:imgEffect>
                        <a14:saturation sat="66000"/>
                      </a14:imgEffect>
                    </a14:imgLayer>
                  </a14:imgProps>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p:cNvSpPr/>
          <p:nvPr/>
        </p:nvSpPr>
        <p:spPr>
          <a:xfrm rot="5400000">
            <a:off x="-964623" y="4038599"/>
            <a:ext cx="5143500" cy="106679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rot="5400000">
            <a:off x="88323" y="4038599"/>
            <a:ext cx="5143500" cy="1066799"/>
          </a:xfrm>
          <a:prstGeom prst="rect">
            <a:avLst/>
          </a:prstGeom>
          <a:blipFill>
            <a:blip r:embed="rId9">
              <a:extLst>
                <a:ext uri="{BEBA8EAE-BF5A-486C-A8C5-ECC9F3942E4B}">
                  <a14:imgProps xmlns:a14="http://schemas.microsoft.com/office/drawing/2010/main">
                    <a14:imgLayer r:embed="rId7">
                      <a14:imgEffect>
                        <a14:saturation sat="200000"/>
                      </a14:imgEffect>
                    </a14:imgLayer>
                  </a14:imgProps>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p:nvSpPr>
        <p:spPr>
          <a:xfrm rot="5400000">
            <a:off x="1155123" y="4038599"/>
            <a:ext cx="5143500" cy="1066799"/>
          </a:xfrm>
          <a:prstGeom prst="rect">
            <a:avLst/>
          </a:prstGeom>
          <a:blipFill>
            <a:blip r:embed="rId6">
              <a:extLst>
                <a:ext uri="{BEBA8EAE-BF5A-486C-A8C5-ECC9F3942E4B}">
                  <a14:imgProps xmlns:a14="http://schemas.microsoft.com/office/drawing/2010/main">
                    <a14:imgLayer r:embed="rId7">
                      <a14:imgEffect>
                        <a14:saturation sat="66000"/>
                      </a14:imgEffect>
                    </a14:imgLayer>
                  </a14:imgProps>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p:nvSpPr>
        <p:spPr>
          <a:xfrm rot="5400000">
            <a:off x="2214996" y="4038599"/>
            <a:ext cx="5143500" cy="1066799"/>
          </a:xfrm>
          <a:prstGeom prst="rect">
            <a:avLst/>
          </a:prstGeom>
          <a:blipFill>
            <a:blip r:embed="rId9">
              <a:extLst>
                <a:ext uri="{BEBA8EAE-BF5A-486C-A8C5-ECC9F3942E4B}">
                  <a14:imgProps xmlns:a14="http://schemas.microsoft.com/office/drawing/2010/main">
                    <a14:imgLayer r:embed="rId7">
                      <a14:imgEffect>
                        <a14:saturation sat="200000"/>
                      </a14:imgEffect>
                    </a14:imgLayer>
                  </a14:imgProps>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p:cNvSpPr/>
          <p:nvPr/>
        </p:nvSpPr>
        <p:spPr>
          <a:xfrm rot="5400000">
            <a:off x="3281798" y="4038599"/>
            <a:ext cx="5143500" cy="106679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p:cNvSpPr/>
          <p:nvPr/>
        </p:nvSpPr>
        <p:spPr>
          <a:xfrm rot="5400000">
            <a:off x="4050723" y="4336473"/>
            <a:ext cx="5143500" cy="471052"/>
          </a:xfrm>
          <a:prstGeom prst="rect">
            <a:avLst/>
          </a:prstGeom>
          <a:blipFill>
            <a:blip r:embed="rId6">
              <a:extLst>
                <a:ext uri="{BEBA8EAE-BF5A-486C-A8C5-ECC9F3942E4B}">
                  <a14:imgProps xmlns:a14="http://schemas.microsoft.com/office/drawing/2010/main">
                    <a14:imgLayer r:embed="rId7">
                      <a14:imgEffect>
                        <a14:saturation sat="66000"/>
                      </a14:imgEffect>
                    </a14:imgLayer>
                  </a14:imgProps>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Rowing 1_600x450.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grayscl/>
          </a:blip>
          <a:stretch>
            <a:fillRect/>
          </a:stretch>
        </p:blipFill>
        <p:spPr>
          <a:xfrm>
            <a:off x="1779320" y="2935961"/>
            <a:ext cx="3259776" cy="2455698"/>
          </a:xfrm>
          <a:prstGeom prst="rect">
            <a:avLst/>
          </a:prstGeom>
        </p:spPr>
      </p:pic>
      <p:sp>
        <p:nvSpPr>
          <p:cNvPr id="16" name="Rectangle 15"/>
          <p:cNvSpPr/>
          <p:nvPr/>
        </p:nvSpPr>
        <p:spPr>
          <a:xfrm>
            <a:off x="-342900" y="5064084"/>
            <a:ext cx="7543801" cy="2458192"/>
          </a:xfrm>
          <a:prstGeom prst="rect">
            <a:avLst/>
          </a:prstGeom>
          <a:blipFill dpi="0" rotWithShape="1">
            <a:blip r:embed="rId11"/>
            <a:srcRect/>
            <a:tile tx="0" ty="0" sx="100000" sy="100000" flip="none" algn="tl"/>
          </a:blipFill>
          <a:ln>
            <a:noFill/>
          </a:ln>
          <a:effectLst>
            <a:innerShdw blurRad="63500" dist="50800" dir="16200000">
              <a:prstClr val="black">
                <a:alpha val="50000"/>
              </a:prstClr>
            </a:innerShdw>
          </a:effectLst>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7122" y="2514600"/>
            <a:ext cx="4763756" cy="4114800"/>
          </a:xfrm>
          <a:prstGeom prst="rect">
            <a:avLst/>
          </a:prstGeom>
          <a:effectLst>
            <a:outerShdw blurRad="50800" dist="38100" dir="16200000" rotWithShape="0">
              <a:prstClr val="black">
                <a:alpha val="40000"/>
              </a:prstClr>
            </a:outerShdw>
          </a:effectLst>
        </p:spPr>
      </p:pic>
      <p:pic>
        <p:nvPicPr>
          <p:cNvPr id="3" name="PA1hI3F6yDM"/>
          <p:cNvPicPr>
            <a:picLocks noRot="1" noChangeAspect="1"/>
          </p:cNvPicPr>
          <p:nvPr>
            <a:videoFile r:link="rId3"/>
          </p:nvPr>
        </p:nvPicPr>
        <p:blipFill>
          <a:blip r:embed="rId13"/>
          <a:stretch>
            <a:fillRect/>
          </a:stretch>
        </p:blipFill>
        <p:spPr>
          <a:xfrm>
            <a:off x="1779320" y="2935961"/>
            <a:ext cx="3429000" cy="2455698"/>
          </a:xfrm>
          <a:prstGeom prst="roundRect">
            <a:avLst>
              <a:gd name="adj" fmla="val 5439"/>
            </a:avLst>
          </a:prstGeom>
          <a:ln>
            <a:noFill/>
          </a:ln>
          <a:effectLst>
            <a:innerShdw blurRad="114300" dist="50800">
              <a:srgbClr val="000000">
                <a:alpha val="0"/>
              </a:srgbClr>
            </a:innerShdw>
          </a:effectLst>
        </p:spPr>
      </p:pic>
    </p:spTree>
    <p:extLst>
      <p:ext uri="{BB962C8B-B14F-4D97-AF65-F5344CB8AC3E}">
        <p14:creationId xmlns:p14="http://schemas.microsoft.com/office/powerpoint/2010/main" val="3419093473"/>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9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1085" y="4500371"/>
            <a:ext cx="2640721" cy="197228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 name="Text Placeholder 1"/>
          <p:cNvSpPr>
            <a:spLocks noGrp="1"/>
          </p:cNvSpPr>
          <p:nvPr>
            <p:ph type="body" sz="quarter" idx="14"/>
          </p:nvPr>
        </p:nvSpPr>
        <p:spPr>
          <a:xfrm>
            <a:off x="2673637" y="600075"/>
            <a:ext cx="3765263" cy="1215377"/>
          </a:xfrm>
        </p:spPr>
        <p:txBody>
          <a:bodyPr/>
          <a:lstStyle/>
          <a:p>
            <a:r>
              <a:rPr lang="en-US" sz="1200" dirty="0" smtClean="0">
                <a:solidFill>
                  <a:schemeClr val="tx1"/>
                </a:solidFill>
              </a:rPr>
              <a:t>The HDTC-BIA is working with a Realty House representative to high light the vacant buildings and store fronts that are available </a:t>
            </a:r>
            <a:r>
              <a:rPr lang="en-US" sz="1200" dirty="0">
                <a:solidFill>
                  <a:schemeClr val="tx1"/>
                </a:solidFill>
              </a:rPr>
              <a:t>D</a:t>
            </a:r>
            <a:r>
              <a:rPr lang="en-US" sz="1200" dirty="0" smtClean="0">
                <a:solidFill>
                  <a:schemeClr val="tx1"/>
                </a:solidFill>
              </a:rPr>
              <a:t>owntown Chatham. We have also had the website redesigned to reflect these properties.</a:t>
            </a:r>
            <a:endParaRPr lang="en-US" sz="1200" dirty="0">
              <a:solidFill>
                <a:schemeClr val="tx1"/>
              </a:solidFill>
            </a:endParaRPr>
          </a:p>
        </p:txBody>
      </p:sp>
      <p:sp>
        <p:nvSpPr>
          <p:cNvPr id="4" name="Text Placeholder 3"/>
          <p:cNvSpPr>
            <a:spLocks noGrp="1"/>
          </p:cNvSpPr>
          <p:nvPr>
            <p:ph type="body" sz="quarter" idx="15"/>
          </p:nvPr>
        </p:nvSpPr>
        <p:spPr>
          <a:xfrm>
            <a:off x="3128464" y="1986601"/>
            <a:ext cx="3310436" cy="1346426"/>
          </a:xfrm>
        </p:spPr>
        <p:txBody>
          <a:bodyPr/>
          <a:lstStyle/>
          <a:p>
            <a:r>
              <a:rPr lang="en-US" sz="1200" dirty="0" smtClean="0">
                <a:solidFill>
                  <a:schemeClr val="tx1"/>
                </a:solidFill>
              </a:rPr>
              <a:t>Sidewalk Sales and DLD were scheduled for June 27</a:t>
            </a:r>
            <a:r>
              <a:rPr lang="en-US" sz="1200" baseline="30000" dirty="0" smtClean="0">
                <a:solidFill>
                  <a:schemeClr val="tx1"/>
                </a:solidFill>
              </a:rPr>
              <a:t>th</a:t>
            </a:r>
            <a:r>
              <a:rPr lang="en-US" sz="1200" dirty="0" smtClean="0">
                <a:solidFill>
                  <a:schemeClr val="tx1"/>
                </a:solidFill>
              </a:rPr>
              <a:t>. Several merchants were ready to have their sales on that day. Unfortunately, the weather did not cooperate. DLD rescheduled for Aug. 22</a:t>
            </a:r>
            <a:r>
              <a:rPr lang="en-US" sz="1200" baseline="30000" dirty="0" smtClean="0">
                <a:solidFill>
                  <a:schemeClr val="tx1"/>
                </a:solidFill>
              </a:rPr>
              <a:t>nd</a:t>
            </a:r>
            <a:r>
              <a:rPr lang="en-US" sz="1200" dirty="0" smtClean="0">
                <a:solidFill>
                  <a:schemeClr val="tx1"/>
                </a:solidFill>
              </a:rPr>
              <a:t> but that was too late for the Retail sector to have sales.</a:t>
            </a:r>
            <a:endParaRPr lang="en-US" sz="1200" dirty="0">
              <a:solidFill>
                <a:schemeClr val="tx1"/>
              </a:solidFill>
            </a:endParaRPr>
          </a:p>
        </p:txBody>
      </p:sp>
      <p:sp>
        <p:nvSpPr>
          <p:cNvPr id="6" name="Text Placeholder 5"/>
          <p:cNvSpPr>
            <a:spLocks noGrp="1"/>
          </p:cNvSpPr>
          <p:nvPr>
            <p:ph type="body" sz="quarter" idx="17"/>
          </p:nvPr>
        </p:nvSpPr>
        <p:spPr>
          <a:xfrm>
            <a:off x="2277020" y="3626371"/>
            <a:ext cx="4161880" cy="731066"/>
          </a:xfrm>
          <a:solidFill>
            <a:schemeClr val="bg1">
              <a:alpha val="33000"/>
            </a:schemeClr>
          </a:solidFill>
        </p:spPr>
        <p:txBody>
          <a:bodyPr/>
          <a:lstStyle/>
          <a:p>
            <a:r>
              <a:rPr lang="en-US" sz="1200" dirty="0" smtClean="0">
                <a:solidFill>
                  <a:schemeClr val="tx1"/>
                </a:solidFill>
              </a:rPr>
              <a:t>May 2</a:t>
            </a:r>
            <a:r>
              <a:rPr lang="en-US" sz="1200" baseline="30000" dirty="0" smtClean="0">
                <a:solidFill>
                  <a:schemeClr val="tx1"/>
                </a:solidFill>
              </a:rPr>
              <a:t>nd</a:t>
            </a:r>
            <a:r>
              <a:rPr lang="en-US" sz="1200" dirty="0" smtClean="0">
                <a:solidFill>
                  <a:schemeClr val="tx1"/>
                </a:solidFill>
              </a:rPr>
              <a:t> we partnered with the volunteers from Union Gas –The Helping Hands Group. </a:t>
            </a:r>
            <a:r>
              <a:rPr lang="en-US" sz="1200" dirty="0">
                <a:solidFill>
                  <a:schemeClr val="tx1"/>
                </a:solidFill>
              </a:rPr>
              <a:t>T</a:t>
            </a:r>
            <a:r>
              <a:rPr lang="en-US" sz="1200" dirty="0" smtClean="0">
                <a:solidFill>
                  <a:schemeClr val="tx1"/>
                </a:solidFill>
              </a:rPr>
              <a:t>he  </a:t>
            </a:r>
            <a:r>
              <a:rPr lang="en-US" sz="1200" dirty="0">
                <a:solidFill>
                  <a:schemeClr val="tx1"/>
                </a:solidFill>
              </a:rPr>
              <a:t>l</a:t>
            </a:r>
            <a:r>
              <a:rPr lang="en-US" sz="1200" dirty="0" smtClean="0">
                <a:solidFill>
                  <a:schemeClr val="tx1"/>
                </a:solidFill>
              </a:rPr>
              <a:t>attice between </a:t>
            </a:r>
            <a:r>
              <a:rPr lang="en-US" sz="1200" dirty="0" err="1" smtClean="0">
                <a:solidFill>
                  <a:schemeClr val="tx1"/>
                </a:solidFill>
              </a:rPr>
              <a:t>Goldcoast</a:t>
            </a:r>
            <a:r>
              <a:rPr lang="en-US" sz="1200" dirty="0" smtClean="0">
                <a:solidFill>
                  <a:schemeClr val="tx1"/>
                </a:solidFill>
              </a:rPr>
              <a:t> and </a:t>
            </a:r>
            <a:r>
              <a:rPr lang="en-US" sz="1200" dirty="0" err="1" smtClean="0">
                <a:solidFill>
                  <a:schemeClr val="tx1"/>
                </a:solidFill>
              </a:rPr>
              <a:t>Spanky’s</a:t>
            </a:r>
            <a:r>
              <a:rPr lang="en-US" sz="1200" dirty="0" smtClean="0">
                <a:solidFill>
                  <a:schemeClr val="tx1"/>
                </a:solidFill>
              </a:rPr>
              <a:t> was torn down, as this had become an eye-sore and garbage collecting along the bushes.</a:t>
            </a:r>
            <a:endParaRPr lang="en-US" sz="1200" dirty="0">
              <a:solidFill>
                <a:schemeClr val="tx1"/>
              </a:solidFill>
            </a:endParaRPr>
          </a:p>
        </p:txBody>
      </p:sp>
      <p:pic>
        <p:nvPicPr>
          <p:cNvPr id="12" name="Picture Placeholder 11"/>
          <p:cNvPicPr>
            <a:picLocks noGrp="1" noChangeAspect="1"/>
          </p:cNvPicPr>
          <p:nvPr>
            <p:ph type="pic" sz="quarter" idx="18"/>
          </p:nvPr>
        </p:nvPicPr>
        <p:blipFill>
          <a:blip r:embed="rId3" cstate="print">
            <a:extLst>
              <a:ext uri="{28A0092B-C50C-407E-A947-70E740481C1C}">
                <a14:useLocalDpi xmlns:a14="http://schemas.microsoft.com/office/drawing/2010/main" val="0"/>
              </a:ext>
            </a:extLst>
          </a:blip>
          <a:stretch>
            <a:fillRect/>
          </a:stretch>
        </p:blipFill>
        <p:spPr>
          <a:xfrm>
            <a:off x="409778" y="3725934"/>
            <a:ext cx="1762614" cy="12328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Placeholder 12"/>
          <p:cNvPicPr>
            <a:picLocks noGrp="1" noChangeAspect="1"/>
          </p:cNvPicPr>
          <p:nvPr>
            <p:ph type="pic" sz="quarter" idx="20"/>
          </p:nvPr>
        </p:nvPicPr>
        <p:blipFill>
          <a:blip r:embed="rId4">
            <a:extLst>
              <a:ext uri="{28A0092B-C50C-407E-A947-70E740481C1C}">
                <a14:useLocalDpi xmlns:a14="http://schemas.microsoft.com/office/drawing/2010/main" val="0"/>
              </a:ext>
            </a:extLst>
          </a:blip>
          <a:stretch>
            <a:fillRect/>
          </a:stretch>
        </p:blipFill>
        <p:spPr>
          <a:xfrm>
            <a:off x="2145575" y="7447917"/>
            <a:ext cx="1649405" cy="1649405"/>
          </a:xfrm>
        </p:spPr>
      </p:pic>
      <p:pic>
        <p:nvPicPr>
          <p:cNvPr id="19" name="Picture Placeholder 11"/>
          <p:cNvPicPr>
            <a:picLocks noGrp="1" noChangeAspect="1"/>
          </p:cNvPicPr>
          <p:nvPr>
            <p:ph type="pic" sz="quarter" idx="18"/>
          </p:nvPr>
        </p:nvPicPr>
        <p:blipFill>
          <a:blip r:embed="rId5">
            <a:extLst>
              <a:ext uri="{28A0092B-C50C-407E-A947-70E740481C1C}">
                <a14:useLocalDpi xmlns:a14="http://schemas.microsoft.com/office/drawing/2010/main" val="0"/>
              </a:ext>
            </a:extLst>
          </a:blip>
          <a:stretch>
            <a:fillRect/>
          </a:stretch>
        </p:blipFill>
        <p:spPr>
          <a:xfrm>
            <a:off x="409779" y="6550383"/>
            <a:ext cx="1630578" cy="1565940"/>
          </a:xfrm>
        </p:spPr>
      </p:pic>
      <p:sp>
        <p:nvSpPr>
          <p:cNvPr id="23" name="Text Placeholder 5"/>
          <p:cNvSpPr txBox="1">
            <a:spLocks/>
          </p:cNvSpPr>
          <p:nvPr/>
        </p:nvSpPr>
        <p:spPr>
          <a:xfrm>
            <a:off x="2172392" y="6625142"/>
            <a:ext cx="4266508" cy="798059"/>
          </a:xfrm>
          <a:prstGeom prst="rect">
            <a:avLst/>
          </a:prstGeom>
        </p:spPr>
        <p:txBody>
          <a:bodyPr vert="horz" lIns="91440" tIns="45720" rIns="91440" bIns="45720" rtlCol="0" anchor="ctr">
            <a:noAutofit/>
          </a:bodyPr>
          <a:lstStyle>
            <a:lvl1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1pPr>
            <a:lvl2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2pPr>
            <a:lvl3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3pPr>
            <a:lvl4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4pPr>
            <a:lvl5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5pPr>
            <a:lvl6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6pPr>
            <a:lvl7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7pPr>
            <a:lvl8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8pPr>
            <a:lvl9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9pPr>
          </a:lstStyle>
          <a:p>
            <a:r>
              <a:rPr lang="en-US" sz="1200" dirty="0" smtClean="0">
                <a:solidFill>
                  <a:schemeClr val="tx1"/>
                </a:solidFill>
              </a:rPr>
              <a:t>Ash Urns and Ash Trays were all identified. The broken or damaged ones were removed and new ones were installed. Ash urns need to be cleaned out and new sand replaced periodically.</a:t>
            </a:r>
            <a:endParaRPr lang="en-US" sz="1200" dirty="0">
              <a:solidFill>
                <a:schemeClr val="tx1"/>
              </a:solidFill>
            </a:endParaRPr>
          </a:p>
        </p:txBody>
      </p:sp>
      <p:pic>
        <p:nvPicPr>
          <p:cNvPr id="5" name="Picture 2" descr="https://www.hamilton.ca/sites/default/files/styles/coh_preview_banner/public/media/design/image/glance-realestate.png?itok=M0H9q0mC">
            <a:hlinkClick r:id="rId6"/>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637" r="44921"/>
          <a:stretch/>
        </p:blipFill>
        <p:spPr bwMode="auto">
          <a:xfrm>
            <a:off x="457745" y="782243"/>
            <a:ext cx="1819275" cy="11299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9778" y="1911317"/>
            <a:ext cx="2655726" cy="1493846"/>
          </a:xfrm>
          <a:prstGeom prst="rect">
            <a:avLst/>
          </a:prstGeom>
        </p:spPr>
      </p:pic>
      <p:sp>
        <p:nvSpPr>
          <p:cNvPr id="31" name="Text Placeholder 5"/>
          <p:cNvSpPr txBox="1">
            <a:spLocks/>
          </p:cNvSpPr>
          <p:nvPr/>
        </p:nvSpPr>
        <p:spPr>
          <a:xfrm>
            <a:off x="4117669" y="4371490"/>
            <a:ext cx="2464106" cy="1642404"/>
          </a:xfrm>
          <a:prstGeom prst="rect">
            <a:avLst/>
          </a:prstGeom>
        </p:spPr>
        <p:txBody>
          <a:bodyPr vert="horz" lIns="91440" tIns="45720" rIns="91440" bIns="45720" rtlCol="0" anchor="ctr">
            <a:noAutofit/>
          </a:bodyPr>
          <a:lstStyle>
            <a:lvl1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1pPr>
            <a:lvl2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2pPr>
            <a:lvl3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3pPr>
            <a:lvl4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4pPr>
            <a:lvl5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5pPr>
            <a:lvl6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6pPr>
            <a:lvl7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7pPr>
            <a:lvl8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8pPr>
            <a:lvl9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9pPr>
          </a:lstStyle>
          <a:p>
            <a:r>
              <a:rPr lang="en-US" sz="1200" dirty="0" smtClean="0">
                <a:solidFill>
                  <a:schemeClr val="tx1"/>
                </a:solidFill>
              </a:rPr>
              <a:t>After all the clean up, we planted new plants, and added a new garbage receptacle. All work was done before </a:t>
            </a:r>
            <a:r>
              <a:rPr lang="en-US" sz="1200" dirty="0" err="1" smtClean="0">
                <a:solidFill>
                  <a:schemeClr val="tx1"/>
                </a:solidFill>
              </a:rPr>
              <a:t>RetroFest</a:t>
            </a:r>
            <a:r>
              <a:rPr lang="en-US" sz="1200" dirty="0" smtClean="0">
                <a:solidFill>
                  <a:schemeClr val="tx1"/>
                </a:solidFill>
              </a:rPr>
              <a:t>™.</a:t>
            </a:r>
            <a:endParaRPr lang="en-US" sz="1200" dirty="0">
              <a:solidFill>
                <a:schemeClr val="tx1"/>
              </a:solidFill>
            </a:endParaRPr>
          </a:p>
        </p:txBody>
      </p:sp>
      <p:sp>
        <p:nvSpPr>
          <p:cNvPr id="29" name="Right Arrow 28"/>
          <p:cNvSpPr/>
          <p:nvPr/>
        </p:nvSpPr>
        <p:spPr>
          <a:xfrm rot="10800000">
            <a:off x="1933575" y="3914775"/>
            <a:ext cx="343445" cy="1427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5"/>
          <p:cNvSpPr txBox="1">
            <a:spLocks/>
          </p:cNvSpPr>
          <p:nvPr/>
        </p:nvSpPr>
        <p:spPr>
          <a:xfrm>
            <a:off x="3900198" y="7594349"/>
            <a:ext cx="2361508" cy="1425826"/>
          </a:xfrm>
          <a:prstGeom prst="rect">
            <a:avLst/>
          </a:prstGeom>
        </p:spPr>
        <p:txBody>
          <a:bodyPr vert="horz" lIns="91440" tIns="45720" rIns="91440" bIns="45720" rtlCol="0" anchor="ctr">
            <a:noAutofit/>
          </a:bodyPr>
          <a:lstStyle>
            <a:lvl1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1pPr>
            <a:lvl2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2pPr>
            <a:lvl3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3pPr>
            <a:lvl4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4pPr>
            <a:lvl5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5pPr>
            <a:lvl6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6pPr>
            <a:lvl7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7pPr>
            <a:lvl8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8pPr>
            <a:lvl9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9pPr>
          </a:lstStyle>
          <a:p>
            <a:r>
              <a:rPr lang="en-US" sz="1200" dirty="0" smtClean="0">
                <a:solidFill>
                  <a:schemeClr val="tx1"/>
                </a:solidFill>
              </a:rPr>
              <a:t>May of the inserts on the garbage receptacles are old and brittle. These needed to be removed and new ones replaced. One on 4</a:t>
            </a:r>
            <a:r>
              <a:rPr lang="en-US" sz="1200" baseline="30000" dirty="0" smtClean="0">
                <a:solidFill>
                  <a:schemeClr val="tx1"/>
                </a:solidFill>
              </a:rPr>
              <a:t>th</a:t>
            </a:r>
            <a:r>
              <a:rPr lang="en-US" sz="1200" dirty="0" smtClean="0">
                <a:solidFill>
                  <a:schemeClr val="tx1"/>
                </a:solidFill>
              </a:rPr>
              <a:t> Street was so badly damaged, a new one had to be installed.</a:t>
            </a:r>
            <a:endParaRPr lang="en-US" sz="1200" dirty="0">
              <a:solidFill>
                <a:schemeClr val="tx1"/>
              </a:solidFill>
            </a:endParaRPr>
          </a:p>
        </p:txBody>
      </p:sp>
      <p:sp>
        <p:nvSpPr>
          <p:cNvPr id="17" name="Slide Number Placeholder 4"/>
          <p:cNvSpPr txBox="1">
            <a:spLocks/>
          </p:cNvSpPr>
          <p:nvPr/>
        </p:nvSpPr>
        <p:spPr>
          <a:xfrm>
            <a:off x="1175142" y="8464727"/>
            <a:ext cx="384479" cy="486833"/>
          </a:xfrm>
          <a:prstGeom prst="rect">
            <a:avLst/>
          </a:prstGeom>
        </p:spPr>
        <p:txBody>
          <a:bodyPr vert="horz" lIns="91440" tIns="45720" rIns="91440" bIns="45720" rtlCol="0" anchor="ctr"/>
          <a:lstStyle>
            <a:defPPr>
              <a:defRPr lang="en-US"/>
            </a:defPPr>
            <a:lvl1pPr marL="0" algn="r" defTabSz="914400" rtl="0" eaLnBrk="1" latinLnBrk="0" hangingPunct="1">
              <a:defRPr sz="675"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t>8</a:t>
            </a:r>
            <a:endParaRPr lang="en-US" sz="1000" dirty="0"/>
          </a:p>
        </p:txBody>
      </p:sp>
    </p:spTree>
    <p:extLst>
      <p:ext uri="{BB962C8B-B14F-4D97-AF65-F5344CB8AC3E}">
        <p14:creationId xmlns:p14="http://schemas.microsoft.com/office/powerpoint/2010/main" val="3273204792"/>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3034470" y="582194"/>
            <a:ext cx="3511408" cy="1051691"/>
          </a:xfrm>
        </p:spPr>
        <p:txBody>
          <a:bodyPr/>
          <a:lstStyle/>
          <a:p>
            <a:r>
              <a:rPr lang="en-US" sz="1200" b="1" dirty="0" smtClean="0">
                <a:solidFill>
                  <a:schemeClr val="tx1"/>
                </a:solidFill>
              </a:rPr>
              <a:t>Beautification</a:t>
            </a:r>
            <a:r>
              <a:rPr lang="en-US" sz="1200" dirty="0" smtClean="0">
                <a:solidFill>
                  <a:schemeClr val="tx1"/>
                </a:solidFill>
              </a:rPr>
              <a:t>: </a:t>
            </a:r>
            <a:r>
              <a:rPr lang="en-US" sz="1200" dirty="0">
                <a:solidFill>
                  <a:schemeClr val="tx1"/>
                </a:solidFill>
              </a:rPr>
              <a:t>T</a:t>
            </a:r>
            <a:r>
              <a:rPr lang="en-US" sz="1200" dirty="0" smtClean="0">
                <a:solidFill>
                  <a:schemeClr val="tx1"/>
                </a:solidFill>
              </a:rPr>
              <a:t>he old gardens around the Gateway Signage areas were dug up and replanted with fresh plants and mulch before Communities in Bloom judges arrived.</a:t>
            </a:r>
          </a:p>
          <a:p>
            <a:r>
              <a:rPr lang="en-US" sz="1200" dirty="0" smtClean="0">
                <a:solidFill>
                  <a:schemeClr val="tx1"/>
                </a:solidFill>
              </a:rPr>
              <a:t>Also the planter boxes were re-planted between Scotia Bank and TD Bank.</a:t>
            </a:r>
            <a:endParaRPr lang="en-US" sz="1200" dirty="0">
              <a:solidFill>
                <a:schemeClr val="tx1"/>
              </a:solidFill>
            </a:endParaRPr>
          </a:p>
        </p:txBody>
      </p:sp>
      <p:sp>
        <p:nvSpPr>
          <p:cNvPr id="4" name="Text Placeholder 3"/>
          <p:cNvSpPr>
            <a:spLocks noGrp="1"/>
          </p:cNvSpPr>
          <p:nvPr>
            <p:ph type="body" sz="quarter" idx="15"/>
          </p:nvPr>
        </p:nvSpPr>
        <p:spPr>
          <a:xfrm>
            <a:off x="2872701" y="3104305"/>
            <a:ext cx="1427804" cy="443040"/>
          </a:xfrm>
        </p:spPr>
        <p:txBody>
          <a:bodyPr/>
          <a:lstStyle/>
          <a:p>
            <a:r>
              <a:rPr lang="en-US" dirty="0" smtClean="0"/>
              <a:t>Age-Friendly Chatham-Kent, Generated reports that went to Council on suggestion to improve in an area of Age-friendly, what the people would like to see.</a:t>
            </a:r>
            <a:endParaRPr lang="en-US" dirty="0"/>
          </a:p>
        </p:txBody>
      </p:sp>
      <p:sp>
        <p:nvSpPr>
          <p:cNvPr id="6" name="Text Placeholder 5"/>
          <p:cNvSpPr>
            <a:spLocks noGrp="1"/>
          </p:cNvSpPr>
          <p:nvPr>
            <p:ph type="body" sz="quarter" idx="17"/>
          </p:nvPr>
        </p:nvSpPr>
        <p:spPr>
          <a:xfrm>
            <a:off x="2277020" y="3756970"/>
            <a:ext cx="4268858" cy="1345038"/>
          </a:xfrm>
        </p:spPr>
        <p:txBody>
          <a:bodyPr/>
          <a:lstStyle/>
          <a:p>
            <a:r>
              <a:rPr lang="en-US" sz="1200" dirty="0" smtClean="0">
                <a:solidFill>
                  <a:schemeClr val="tx1"/>
                </a:solidFill>
              </a:rPr>
              <a:t>This year we organized a </a:t>
            </a:r>
            <a:r>
              <a:rPr lang="en-US" sz="1200" b="1" dirty="0" smtClean="0">
                <a:solidFill>
                  <a:schemeClr val="tx1"/>
                </a:solidFill>
              </a:rPr>
              <a:t>Chatham-Kent BIA Regional Meeting</a:t>
            </a:r>
            <a:r>
              <a:rPr lang="en-US" sz="1200" dirty="0" smtClean="0">
                <a:solidFill>
                  <a:schemeClr val="tx1"/>
                </a:solidFill>
              </a:rPr>
              <a:t>. A member of the Municipality use to conduct these meetings but no longer do. We felt it was important to have all the C-K BIA’s work together. A number of topics were addressed and a consensus was reached to continue these meetings in the future.</a:t>
            </a:r>
            <a:endParaRPr lang="en-US" sz="1200" dirty="0">
              <a:solidFill>
                <a:schemeClr val="tx1"/>
              </a:solidFill>
            </a:endParaRPr>
          </a:p>
        </p:txBody>
      </p:sp>
      <p:pic>
        <p:nvPicPr>
          <p:cNvPr id="12" name="Picture Placeholder 11"/>
          <p:cNvPicPr>
            <a:picLocks noGrp="1" noChangeAspect="1"/>
          </p:cNvPicPr>
          <p:nvPr>
            <p:ph type="pic" sz="quarter" idx="18"/>
          </p:nvPr>
        </p:nvPicPr>
        <p:blipFill>
          <a:blip r:embed="rId2" cstate="print">
            <a:extLst>
              <a:ext uri="{28A0092B-C50C-407E-A947-70E740481C1C}">
                <a14:useLocalDpi xmlns:a14="http://schemas.microsoft.com/office/drawing/2010/main" val="0"/>
              </a:ext>
            </a:extLst>
          </a:blip>
          <a:stretch>
            <a:fillRect/>
          </a:stretch>
        </p:blipFill>
        <p:spPr>
          <a:xfrm>
            <a:off x="388685" y="3783537"/>
            <a:ext cx="1830970" cy="1306797"/>
          </a:xfrm>
        </p:spPr>
      </p:pic>
      <p:sp>
        <p:nvSpPr>
          <p:cNvPr id="8" name="Text Placeholder 7"/>
          <p:cNvSpPr>
            <a:spLocks noGrp="1"/>
          </p:cNvSpPr>
          <p:nvPr>
            <p:ph type="body" sz="quarter" idx="19"/>
          </p:nvPr>
        </p:nvSpPr>
        <p:spPr>
          <a:xfrm>
            <a:off x="3550008" y="7076230"/>
            <a:ext cx="2867092" cy="1315121"/>
          </a:xfrm>
        </p:spPr>
        <p:txBody>
          <a:bodyPr/>
          <a:lstStyle/>
          <a:p>
            <a:r>
              <a:rPr lang="en-US" sz="1200" dirty="0" smtClean="0">
                <a:solidFill>
                  <a:schemeClr val="tx1"/>
                </a:solidFill>
              </a:rPr>
              <a:t>The HDTC-BIA continuous to look ng into other events such as First Fridays; Fashion And The City; Lock it or Lose it; &amp; Farmer’s Market, as long as there is merchant participation.</a:t>
            </a:r>
            <a:endParaRPr lang="en-US" sz="1200" dirty="0">
              <a:solidFill>
                <a:schemeClr val="tx1"/>
              </a:solidFill>
            </a:endParaRPr>
          </a:p>
        </p:txBody>
      </p:sp>
      <p:pic>
        <p:nvPicPr>
          <p:cNvPr id="13" name="Picture Placeholder 12"/>
          <p:cNvPicPr>
            <a:picLocks noGrp="1" noChangeAspect="1"/>
          </p:cNvPicPr>
          <p:nvPr>
            <p:ph type="pic" sz="quarter" idx="20"/>
          </p:nvPr>
        </p:nvPicPr>
        <p:blipFill>
          <a:blip r:embed="rId3" cstate="print">
            <a:extLst>
              <a:ext uri="{28A0092B-C50C-407E-A947-70E740481C1C}">
                <a14:useLocalDpi xmlns:a14="http://schemas.microsoft.com/office/drawing/2010/main" val="0"/>
              </a:ext>
            </a:extLst>
          </a:blip>
          <a:stretch>
            <a:fillRect/>
          </a:stretch>
        </p:blipFill>
        <p:spPr>
          <a:xfrm>
            <a:off x="2046985" y="6998052"/>
            <a:ext cx="1371985" cy="1471478"/>
          </a:xfrm>
        </p:spPr>
      </p:pic>
      <p:sp>
        <p:nvSpPr>
          <p:cNvPr id="18" name="Text Placeholder 5"/>
          <p:cNvSpPr txBox="1">
            <a:spLocks/>
          </p:cNvSpPr>
          <p:nvPr/>
        </p:nvSpPr>
        <p:spPr>
          <a:xfrm>
            <a:off x="3186752" y="5439607"/>
            <a:ext cx="2875408" cy="323165"/>
          </a:xfrm>
          <a:prstGeom prst="rect">
            <a:avLst/>
          </a:prstGeom>
        </p:spPr>
        <p:txBody>
          <a:bodyPr vert="horz" lIns="91440" tIns="45720" rIns="91440" bIns="45720" rtlCol="0" anchor="ctr">
            <a:noAutofit/>
          </a:bodyPr>
          <a:lstStyle>
            <a:lvl1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1pPr>
            <a:lvl2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2pPr>
            <a:lvl3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3pPr>
            <a:lvl4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4pPr>
            <a:lvl5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5pPr>
            <a:lvl6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6pPr>
            <a:lvl7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7pPr>
            <a:lvl8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8pPr>
            <a:lvl9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9pPr>
          </a:lstStyle>
          <a:p>
            <a:r>
              <a:rPr lang="en-US" sz="1200" dirty="0" smtClean="0">
                <a:solidFill>
                  <a:schemeClr val="tx1"/>
                </a:solidFill>
              </a:rPr>
              <a:t>Assist with Canada D’eh in Tecumseh Park</a:t>
            </a:r>
            <a:endParaRPr lang="en-US" sz="1200" dirty="0">
              <a:solidFill>
                <a:schemeClr val="tx1"/>
              </a:solidFill>
            </a:endParaRPr>
          </a:p>
        </p:txBody>
      </p:sp>
      <p:pic>
        <p:nvPicPr>
          <p:cNvPr id="19" name="Picture Placeholder 11"/>
          <p:cNvPicPr>
            <a:picLocks noGrp="1" noChangeAspect="1"/>
          </p:cNvPicPr>
          <p:nvPr>
            <p:ph type="pic" sz="quarter" idx="18"/>
          </p:nvPr>
        </p:nvPicPr>
        <p:blipFill>
          <a:blip r:embed="rId4" cstate="print">
            <a:extLst>
              <a:ext uri="{28A0092B-C50C-407E-A947-70E740481C1C}">
                <a14:useLocalDpi xmlns:a14="http://schemas.microsoft.com/office/drawing/2010/main" val="0"/>
              </a:ext>
            </a:extLst>
          </a:blip>
          <a:stretch>
            <a:fillRect/>
          </a:stretch>
        </p:blipFill>
        <p:spPr>
          <a:xfrm>
            <a:off x="251924" y="6136204"/>
            <a:ext cx="1762614" cy="1148738"/>
          </a:xfrm>
        </p:spPr>
      </p:pic>
      <p:sp>
        <p:nvSpPr>
          <p:cNvPr id="20" name="Text Placeholder 5"/>
          <p:cNvSpPr txBox="1">
            <a:spLocks/>
          </p:cNvSpPr>
          <p:nvPr/>
        </p:nvSpPr>
        <p:spPr>
          <a:xfrm>
            <a:off x="2046985" y="6487447"/>
            <a:ext cx="3591991" cy="323165"/>
          </a:xfrm>
          <a:prstGeom prst="rect">
            <a:avLst/>
          </a:prstGeom>
        </p:spPr>
        <p:txBody>
          <a:bodyPr vert="horz" lIns="91440" tIns="45720" rIns="91440" bIns="45720" rtlCol="0" anchor="ctr">
            <a:noAutofit/>
          </a:bodyPr>
          <a:lstStyle>
            <a:lvl1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1pPr>
            <a:lvl2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2pPr>
            <a:lvl3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3pPr>
            <a:lvl4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4pPr>
            <a:lvl5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5pPr>
            <a:lvl6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6pPr>
            <a:lvl7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7pPr>
            <a:lvl8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8pPr>
            <a:lvl9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9pPr>
          </a:lstStyle>
          <a:p>
            <a:r>
              <a:rPr lang="en-US" sz="1200" dirty="0" smtClean="0">
                <a:solidFill>
                  <a:schemeClr val="tx1"/>
                </a:solidFill>
              </a:rPr>
              <a:t>Assist with Olympic Torch Run down the River and in Tecumseh Park</a:t>
            </a:r>
            <a:endParaRPr lang="en-US" sz="1200" dirty="0">
              <a:solidFill>
                <a:schemeClr val="tx1"/>
              </a:solidFill>
            </a:endParaRPr>
          </a:p>
        </p:txBody>
      </p:sp>
      <p:pic>
        <p:nvPicPr>
          <p:cNvPr id="16" name="Picture Placeholder 11"/>
          <p:cNvPicPr>
            <a:picLocks noGrp="1" noChangeAspect="1"/>
          </p:cNvPicPr>
          <p:nvPr>
            <p:ph type="pic" sz="quarter" idx="18"/>
          </p:nvPr>
        </p:nvPicPr>
        <p:blipFill>
          <a:blip r:embed="rId5" cstate="print">
            <a:extLst>
              <a:ext uri="{28A0092B-C50C-407E-A947-70E740481C1C}">
                <a14:useLocalDpi xmlns:a14="http://schemas.microsoft.com/office/drawing/2010/main" val="0"/>
              </a:ext>
            </a:extLst>
          </a:blip>
          <a:stretch>
            <a:fillRect/>
          </a:stretch>
        </p:blipFill>
        <p:spPr>
          <a:xfrm>
            <a:off x="1416796" y="5164210"/>
            <a:ext cx="1720445" cy="1167445"/>
          </a:xfr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77019" y="1728486"/>
            <a:ext cx="3229485" cy="18140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2543" y="616808"/>
            <a:ext cx="2750613" cy="15450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Slide Number Placeholder 4"/>
          <p:cNvSpPr txBox="1">
            <a:spLocks/>
          </p:cNvSpPr>
          <p:nvPr/>
        </p:nvSpPr>
        <p:spPr>
          <a:xfrm>
            <a:off x="1175142" y="8464727"/>
            <a:ext cx="384479" cy="486833"/>
          </a:xfrm>
          <a:prstGeom prst="rect">
            <a:avLst/>
          </a:prstGeom>
        </p:spPr>
        <p:txBody>
          <a:bodyPr vert="horz" lIns="91440" tIns="45720" rIns="91440" bIns="45720" rtlCol="0" anchor="ctr"/>
          <a:lstStyle>
            <a:defPPr>
              <a:defRPr lang="en-US"/>
            </a:defPPr>
            <a:lvl1pPr marL="0" algn="r" defTabSz="914400" rtl="0" eaLnBrk="1" latinLnBrk="0" hangingPunct="1">
              <a:defRPr sz="675"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t>9</a:t>
            </a:r>
            <a:endParaRPr lang="en-US" sz="1000" dirty="0"/>
          </a:p>
        </p:txBody>
      </p:sp>
    </p:spTree>
    <p:extLst>
      <p:ext uri="{BB962C8B-B14F-4D97-AF65-F5344CB8AC3E}">
        <p14:creationId xmlns:p14="http://schemas.microsoft.com/office/powerpoint/2010/main" val="1272623649"/>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2297047" y="695513"/>
            <a:ext cx="4170428" cy="1309049"/>
          </a:xfrm>
        </p:spPr>
        <p:txBody>
          <a:bodyPr/>
          <a:lstStyle/>
          <a:p>
            <a:r>
              <a:rPr lang="en-US" sz="1200" b="1" dirty="0" smtClean="0">
                <a:solidFill>
                  <a:schemeClr val="tx1"/>
                </a:solidFill>
              </a:rPr>
              <a:t>Tourism: </a:t>
            </a:r>
            <a:r>
              <a:rPr lang="en-US" sz="1200" dirty="0" smtClean="0">
                <a:solidFill>
                  <a:schemeClr val="tx1"/>
                </a:solidFill>
              </a:rPr>
              <a:t>this year the HDTC-BIA Attended many meetings with representatives from Municipality of Chatham-Kent, John D. Bradley Centre &amp; other groups for ways to encourage new visitor/ groups to come to our downtown. Also meetings and webinars on Celebrate Ontario Grants and Tourism Grants that have new requirements.</a:t>
            </a:r>
            <a:endParaRPr lang="en-US" sz="1200" dirty="0">
              <a:solidFill>
                <a:schemeClr val="tx1"/>
              </a:solidFill>
            </a:endParaRPr>
          </a:p>
        </p:txBody>
      </p:sp>
      <p:pic>
        <p:nvPicPr>
          <p:cNvPr id="12" name="Picture Placeholder 11"/>
          <p:cNvPicPr>
            <a:picLocks noGrp="1" noChangeAspect="1"/>
          </p:cNvPicPr>
          <p:nvPr>
            <p:ph type="pic" sz="quarter" idx="18"/>
          </p:nvPr>
        </p:nvPicPr>
        <p:blipFill>
          <a:blip r:embed="rId2" cstate="print">
            <a:extLst>
              <a:ext uri="{28A0092B-C50C-407E-A947-70E740481C1C}">
                <a14:useLocalDpi xmlns:a14="http://schemas.microsoft.com/office/drawing/2010/main" val="0"/>
              </a:ext>
            </a:extLst>
          </a:blip>
          <a:stretch>
            <a:fillRect/>
          </a:stretch>
        </p:blipFill>
        <p:spPr>
          <a:xfrm>
            <a:off x="382961" y="771042"/>
            <a:ext cx="1830970" cy="1306797"/>
          </a:xfrm>
        </p:spPr>
      </p:pic>
      <p:pic>
        <p:nvPicPr>
          <p:cNvPr id="13" name="Picture Placeholder 12"/>
          <p:cNvPicPr>
            <a:picLocks noGrp="1" noChangeAspect="1"/>
          </p:cNvPicPr>
          <p:nvPr>
            <p:ph type="pic" sz="quarter" idx="20"/>
          </p:nvPr>
        </p:nvPicPr>
        <p:blipFill>
          <a:blip r:embed="rId3" cstate="print">
            <a:extLst>
              <a:ext uri="{28A0092B-C50C-407E-A947-70E740481C1C}">
                <a14:useLocalDpi xmlns:a14="http://schemas.microsoft.com/office/drawing/2010/main" val="0"/>
              </a:ext>
            </a:extLst>
          </a:blip>
          <a:stretch>
            <a:fillRect/>
          </a:stretch>
        </p:blipFill>
        <p:spPr>
          <a:xfrm>
            <a:off x="201673" y="6726442"/>
            <a:ext cx="2977293" cy="1961351"/>
          </a:xfrm>
        </p:spPr>
      </p:pic>
      <p:sp>
        <p:nvSpPr>
          <p:cNvPr id="18" name="Text Placeholder 5"/>
          <p:cNvSpPr txBox="1">
            <a:spLocks/>
          </p:cNvSpPr>
          <p:nvPr/>
        </p:nvSpPr>
        <p:spPr>
          <a:xfrm>
            <a:off x="3428306" y="2345247"/>
            <a:ext cx="2875408" cy="910318"/>
          </a:xfrm>
          <a:prstGeom prst="rect">
            <a:avLst/>
          </a:prstGeom>
        </p:spPr>
        <p:txBody>
          <a:bodyPr vert="horz" lIns="91440" tIns="45720" rIns="91440" bIns="45720" rtlCol="0" anchor="ctr">
            <a:noAutofit/>
          </a:bodyPr>
          <a:lstStyle>
            <a:lvl1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1pPr>
            <a:lvl2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2pPr>
            <a:lvl3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3pPr>
            <a:lvl4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4pPr>
            <a:lvl5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5pPr>
            <a:lvl6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6pPr>
            <a:lvl7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7pPr>
            <a:lvl8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8pPr>
            <a:lvl9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9pPr>
          </a:lstStyle>
          <a:p>
            <a:r>
              <a:rPr lang="en-US" sz="1200" b="1" dirty="0" smtClean="0">
                <a:solidFill>
                  <a:schemeClr val="tx1"/>
                </a:solidFill>
              </a:rPr>
              <a:t>Audits</a:t>
            </a:r>
            <a:r>
              <a:rPr lang="en-US" sz="1200" dirty="0" smtClean="0">
                <a:solidFill>
                  <a:schemeClr val="tx1"/>
                </a:solidFill>
              </a:rPr>
              <a:t>: It is a new requirement from CK Municipal By-laws that all BIA’s be audited. The audits started back at 2012</a:t>
            </a:r>
            <a:endParaRPr lang="en-US" sz="1200" dirty="0">
              <a:solidFill>
                <a:schemeClr val="tx1"/>
              </a:solidFill>
            </a:endParaRPr>
          </a:p>
        </p:txBody>
      </p:sp>
      <p:pic>
        <p:nvPicPr>
          <p:cNvPr id="19" name="Picture Placeholder 11"/>
          <p:cNvPicPr>
            <a:picLocks noGrp="1" noChangeAspect="1"/>
          </p:cNvPicPr>
          <p:nvPr>
            <p:ph type="pic" sz="quarter" idx="18"/>
          </p:nvPr>
        </p:nvPicPr>
        <p:blipFill>
          <a:blip r:embed="rId4" cstate="print">
            <a:extLst>
              <a:ext uri="{28A0092B-C50C-407E-A947-70E740481C1C}">
                <a14:useLocalDpi xmlns:a14="http://schemas.microsoft.com/office/drawing/2010/main" val="0"/>
              </a:ext>
            </a:extLst>
          </a:blip>
          <a:stretch>
            <a:fillRect/>
          </a:stretch>
        </p:blipFill>
        <p:spPr>
          <a:xfrm>
            <a:off x="417139" y="3603102"/>
            <a:ext cx="1762614" cy="1321960"/>
          </a:xfrm>
        </p:spPr>
      </p:pic>
      <p:sp>
        <p:nvSpPr>
          <p:cNvPr id="20" name="Text Placeholder 5"/>
          <p:cNvSpPr txBox="1">
            <a:spLocks/>
          </p:cNvSpPr>
          <p:nvPr/>
        </p:nvSpPr>
        <p:spPr>
          <a:xfrm>
            <a:off x="2466769" y="3946162"/>
            <a:ext cx="4130520" cy="323165"/>
          </a:xfrm>
          <a:prstGeom prst="rect">
            <a:avLst/>
          </a:prstGeom>
        </p:spPr>
        <p:txBody>
          <a:bodyPr vert="horz" lIns="91440" tIns="45720" rIns="91440" bIns="45720" rtlCol="0" anchor="ctr">
            <a:noAutofit/>
          </a:bodyPr>
          <a:lstStyle>
            <a:lvl1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1pPr>
            <a:lvl2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2pPr>
            <a:lvl3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3pPr>
            <a:lvl4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4pPr>
            <a:lvl5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5pPr>
            <a:lvl6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6pPr>
            <a:lvl7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7pPr>
            <a:lvl8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8pPr>
            <a:lvl9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9pPr>
          </a:lstStyle>
          <a:p>
            <a:r>
              <a:rPr lang="en-US" sz="1200" dirty="0" smtClean="0">
                <a:solidFill>
                  <a:schemeClr val="tx1"/>
                </a:solidFill>
              </a:rPr>
              <a:t>Sponsorship: </a:t>
            </a:r>
            <a:r>
              <a:rPr lang="en-US" sz="1200" b="1" dirty="0" smtClean="0">
                <a:solidFill>
                  <a:schemeClr val="tx1"/>
                </a:solidFill>
              </a:rPr>
              <a:t>Santa Claus Parade</a:t>
            </a:r>
            <a:r>
              <a:rPr lang="en-US" sz="1200" dirty="0" smtClean="0">
                <a:solidFill>
                  <a:schemeClr val="tx1"/>
                </a:solidFill>
              </a:rPr>
              <a:t>; assist with advertising on gateway signs; Union Gas signs; CK Calendar posts.</a:t>
            </a:r>
          </a:p>
        </p:txBody>
      </p:sp>
      <p:pic>
        <p:nvPicPr>
          <p:cNvPr id="16" name="Picture Placeholder 11"/>
          <p:cNvPicPr>
            <a:picLocks noGrp="1" noChangeAspect="1"/>
          </p:cNvPicPr>
          <p:nvPr>
            <p:ph type="pic" sz="quarter" idx="18"/>
          </p:nvPr>
        </p:nvPicPr>
        <p:blipFill>
          <a:blip r:embed="rId5" cstate="print">
            <a:extLst>
              <a:ext uri="{28A0092B-C50C-407E-A947-70E740481C1C}">
                <a14:useLocalDpi xmlns:a14="http://schemas.microsoft.com/office/drawing/2010/main" val="0"/>
              </a:ext>
            </a:extLst>
          </a:blip>
          <a:stretch>
            <a:fillRect/>
          </a:stretch>
        </p:blipFill>
        <p:spPr>
          <a:xfrm>
            <a:off x="1754572" y="2188889"/>
            <a:ext cx="1424394" cy="1167445"/>
          </a:xfrm>
        </p:spPr>
      </p:pic>
      <p:sp>
        <p:nvSpPr>
          <p:cNvPr id="22" name="Text Placeholder 5"/>
          <p:cNvSpPr txBox="1">
            <a:spLocks/>
          </p:cNvSpPr>
          <p:nvPr/>
        </p:nvSpPr>
        <p:spPr>
          <a:xfrm>
            <a:off x="3275300" y="6369263"/>
            <a:ext cx="2875408" cy="323165"/>
          </a:xfrm>
          <a:prstGeom prst="rect">
            <a:avLst/>
          </a:prstGeom>
        </p:spPr>
        <p:txBody>
          <a:bodyPr vert="horz" lIns="91440" tIns="45720" rIns="91440" bIns="45720" rtlCol="0" anchor="ctr">
            <a:noAutofit/>
          </a:bodyPr>
          <a:lstStyle>
            <a:lvl1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1pPr>
            <a:lvl2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2pPr>
            <a:lvl3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3pPr>
            <a:lvl4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4pPr>
            <a:lvl5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5pPr>
            <a:lvl6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6pPr>
            <a:lvl7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7pPr>
            <a:lvl8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8pPr>
            <a:lvl9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9pPr>
          </a:lstStyle>
          <a:p>
            <a:r>
              <a:rPr lang="en-US" sz="1200" dirty="0" smtClean="0">
                <a:solidFill>
                  <a:schemeClr val="tx1"/>
                </a:solidFill>
              </a:rPr>
              <a:t>Websites, Social Media, Print and Radio </a:t>
            </a:r>
            <a:r>
              <a:rPr lang="en-US" sz="1200" b="1" dirty="0" smtClean="0">
                <a:solidFill>
                  <a:schemeClr val="tx1"/>
                </a:solidFill>
              </a:rPr>
              <a:t>Advertising</a:t>
            </a:r>
            <a:r>
              <a:rPr lang="en-US" sz="1200" dirty="0" smtClean="0">
                <a:solidFill>
                  <a:schemeClr val="tx1"/>
                </a:solidFill>
              </a:rPr>
              <a:t>.</a:t>
            </a:r>
            <a:endParaRPr lang="en-US" sz="1200" dirty="0">
              <a:solidFill>
                <a:schemeClr val="tx1"/>
              </a:solidFill>
            </a:endParaRPr>
          </a:p>
        </p:txBody>
      </p:sp>
      <p:pic>
        <p:nvPicPr>
          <p:cNvPr id="23" name="Picture Placeholder 11"/>
          <p:cNvPicPr>
            <a:picLocks noGrp="1" noChangeAspect="1"/>
          </p:cNvPicPr>
          <p:nvPr>
            <p:ph type="pic" sz="quarter" idx="18"/>
          </p:nvPr>
        </p:nvPicPr>
        <p:blipFill>
          <a:blip r:embed="rId6">
            <a:extLst>
              <a:ext uri="{28A0092B-C50C-407E-A947-70E740481C1C}">
                <a14:useLocalDpi xmlns:a14="http://schemas.microsoft.com/office/drawing/2010/main" val="0"/>
              </a:ext>
            </a:extLst>
          </a:blip>
          <a:stretch>
            <a:fillRect/>
          </a:stretch>
        </p:blipFill>
        <p:spPr>
          <a:xfrm>
            <a:off x="1578507" y="4648907"/>
            <a:ext cx="1955200" cy="1635850"/>
          </a:xfrm>
        </p:spPr>
      </p:pic>
      <p:sp>
        <p:nvSpPr>
          <p:cNvPr id="24" name="Text Placeholder 5"/>
          <p:cNvSpPr txBox="1">
            <a:spLocks/>
          </p:cNvSpPr>
          <p:nvPr/>
        </p:nvSpPr>
        <p:spPr>
          <a:xfrm>
            <a:off x="3718781" y="4925062"/>
            <a:ext cx="2878508" cy="1196136"/>
          </a:xfrm>
          <a:prstGeom prst="rect">
            <a:avLst/>
          </a:prstGeom>
        </p:spPr>
        <p:txBody>
          <a:bodyPr vert="horz" lIns="91440" tIns="45720" rIns="91440" bIns="45720" rtlCol="0" anchor="ctr">
            <a:noAutofit/>
          </a:bodyPr>
          <a:lstStyle>
            <a:lvl1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1pPr>
            <a:lvl2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2pPr>
            <a:lvl3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3pPr>
            <a:lvl4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4pPr>
            <a:lvl5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5pPr>
            <a:lvl6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6pPr>
            <a:lvl7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7pPr>
            <a:lvl8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8pPr>
            <a:lvl9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9pPr>
          </a:lstStyle>
          <a:p>
            <a:r>
              <a:rPr lang="en-US" sz="1200" b="1" dirty="0" smtClean="0">
                <a:solidFill>
                  <a:schemeClr val="tx1"/>
                </a:solidFill>
              </a:rPr>
              <a:t>Shop the </a:t>
            </a:r>
            <a:r>
              <a:rPr lang="en-US" sz="1200" b="1" dirty="0" err="1" smtClean="0">
                <a:solidFill>
                  <a:schemeClr val="tx1"/>
                </a:solidFill>
              </a:rPr>
              <a:t>Neighbourhood</a:t>
            </a:r>
            <a:r>
              <a:rPr lang="en-US" sz="1200" dirty="0" smtClean="0">
                <a:solidFill>
                  <a:schemeClr val="tx1"/>
                </a:solidFill>
              </a:rPr>
              <a:t>. Encourages people to shop local with free advertising from the Yellow pages group. 2014 was the first year we were able to participate. 2015 #</a:t>
            </a:r>
            <a:r>
              <a:rPr lang="en-US" sz="1200" dirty="0" err="1" smtClean="0">
                <a:solidFill>
                  <a:schemeClr val="tx1"/>
                </a:solidFill>
              </a:rPr>
              <a:t>shopthehood</a:t>
            </a:r>
            <a:r>
              <a:rPr lang="en-US" sz="1200" dirty="0" smtClean="0">
                <a:solidFill>
                  <a:schemeClr val="tx1"/>
                </a:solidFill>
              </a:rPr>
              <a:t> is November 28</a:t>
            </a:r>
            <a:r>
              <a:rPr lang="en-US" sz="1200" baseline="30000" dirty="0" smtClean="0">
                <a:solidFill>
                  <a:schemeClr val="tx1"/>
                </a:solidFill>
              </a:rPr>
              <a:t>th</a:t>
            </a:r>
            <a:r>
              <a:rPr lang="en-US" sz="1200" dirty="0" smtClean="0">
                <a:solidFill>
                  <a:schemeClr val="tx1"/>
                </a:solidFill>
              </a:rPr>
              <a:t>. </a:t>
            </a:r>
          </a:p>
        </p:txBody>
      </p:sp>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b="51455"/>
          <a:stretch/>
        </p:blipFill>
        <p:spPr>
          <a:xfrm>
            <a:off x="3428306" y="7547499"/>
            <a:ext cx="1793657" cy="1218852"/>
          </a:xfrm>
          <a:prstGeom prst="rect">
            <a:avLst/>
          </a:prstGeom>
          <a:ln>
            <a:noFill/>
          </a:ln>
          <a:effectLst>
            <a:outerShdw blurRad="292100" dist="139700" dir="2700000" algn="tl" rotWithShape="0">
              <a:srgbClr val="333333">
                <a:alpha val="65000"/>
              </a:srgbClr>
            </a:outerShdw>
          </a:effectLst>
        </p:spPr>
      </p:pic>
      <p:sp>
        <p:nvSpPr>
          <p:cNvPr id="14" name="Text Placeholder 5"/>
          <p:cNvSpPr txBox="1">
            <a:spLocks/>
          </p:cNvSpPr>
          <p:nvPr/>
        </p:nvSpPr>
        <p:spPr>
          <a:xfrm>
            <a:off x="3275300" y="6692428"/>
            <a:ext cx="2875408" cy="799717"/>
          </a:xfrm>
          <a:prstGeom prst="rect">
            <a:avLst/>
          </a:prstGeom>
        </p:spPr>
        <p:txBody>
          <a:bodyPr vert="horz" lIns="91440" tIns="45720" rIns="91440" bIns="45720" rtlCol="0" anchor="ctr">
            <a:noAutofit/>
          </a:bodyPr>
          <a:lstStyle>
            <a:lvl1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1pPr>
            <a:lvl2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2pPr>
            <a:lvl3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3pPr>
            <a:lvl4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4pPr>
            <a:lvl5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5pPr>
            <a:lvl6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6pPr>
            <a:lvl7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7pPr>
            <a:lvl8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8pPr>
            <a:lvl9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9pPr>
          </a:lstStyle>
          <a:p>
            <a:r>
              <a:rPr lang="en-US" sz="1200" dirty="0" smtClean="0">
                <a:solidFill>
                  <a:schemeClr val="tx1"/>
                </a:solidFill>
              </a:rPr>
              <a:t>Others: Banners; Shooting Stars; Lights in the trees; United Way – Big Bike Ride. Tents and Tables loaned to charity groups</a:t>
            </a:r>
            <a:endParaRPr lang="en-US" sz="1200" dirty="0">
              <a:solidFill>
                <a:schemeClr val="tx1"/>
              </a:solidFill>
            </a:endParaRPr>
          </a:p>
        </p:txBody>
      </p:sp>
      <p:sp>
        <p:nvSpPr>
          <p:cNvPr id="15" name="Slide Number Placeholder 4"/>
          <p:cNvSpPr txBox="1">
            <a:spLocks/>
          </p:cNvSpPr>
          <p:nvPr/>
        </p:nvSpPr>
        <p:spPr>
          <a:xfrm>
            <a:off x="2794487" y="8444376"/>
            <a:ext cx="384479" cy="486833"/>
          </a:xfrm>
          <a:prstGeom prst="rect">
            <a:avLst/>
          </a:prstGeom>
        </p:spPr>
        <p:txBody>
          <a:bodyPr vert="horz" lIns="91440" tIns="45720" rIns="91440" bIns="45720" rtlCol="0" anchor="ctr"/>
          <a:lstStyle>
            <a:defPPr>
              <a:defRPr lang="en-US"/>
            </a:defPPr>
            <a:lvl1pPr marL="0" algn="r" defTabSz="914400" rtl="0" eaLnBrk="1" latinLnBrk="0" hangingPunct="1">
              <a:defRPr sz="675"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t>10</a:t>
            </a:r>
            <a:endParaRPr lang="en-US" sz="1000" dirty="0"/>
          </a:p>
        </p:txBody>
      </p:sp>
    </p:spTree>
    <p:extLst>
      <p:ext uri="{BB962C8B-B14F-4D97-AF65-F5344CB8AC3E}">
        <p14:creationId xmlns:p14="http://schemas.microsoft.com/office/powerpoint/2010/main" val="2307452348"/>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4057" b="15306"/>
          <a:stretch/>
        </p:blipFill>
        <p:spPr>
          <a:xfrm>
            <a:off x="4961466" y="169334"/>
            <a:ext cx="1746249" cy="105887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014" y="8330002"/>
            <a:ext cx="1727200" cy="52249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6933" y="8514230"/>
            <a:ext cx="1610783" cy="338264"/>
          </a:xfrm>
          <a:prstGeom prst="rect">
            <a:avLst/>
          </a:prstGeom>
        </p:spPr>
      </p:pic>
      <p:sp>
        <p:nvSpPr>
          <p:cNvPr id="8" name="Slide Number Placeholder 7"/>
          <p:cNvSpPr>
            <a:spLocks noGrp="1"/>
          </p:cNvSpPr>
          <p:nvPr>
            <p:ph type="sldNum" sz="quarter" idx="12"/>
          </p:nvPr>
        </p:nvSpPr>
        <p:spPr>
          <a:xfrm>
            <a:off x="3145526" y="8347831"/>
            <a:ext cx="384479" cy="486833"/>
          </a:xfrm>
        </p:spPr>
        <p:txBody>
          <a:bodyPr/>
          <a:lstStyle/>
          <a:p>
            <a:r>
              <a:rPr lang="en-US" sz="1000" dirty="0" smtClean="0"/>
              <a:t>11</a:t>
            </a:r>
            <a:endParaRPr lang="en-US" sz="1000" dirty="0"/>
          </a:p>
        </p:txBody>
      </p:sp>
      <p:sp>
        <p:nvSpPr>
          <p:cNvPr id="3" name="TextBox 2"/>
          <p:cNvSpPr txBox="1"/>
          <p:nvPr/>
        </p:nvSpPr>
        <p:spPr>
          <a:xfrm>
            <a:off x="609600" y="954631"/>
            <a:ext cx="2349659" cy="369332"/>
          </a:xfrm>
          <a:prstGeom prst="rect">
            <a:avLst/>
          </a:prstGeom>
          <a:noFill/>
        </p:spPr>
        <p:txBody>
          <a:bodyPr wrap="square" rtlCol="0">
            <a:spAutoFit/>
          </a:bodyPr>
          <a:lstStyle/>
          <a:p>
            <a:r>
              <a:rPr lang="en-US" dirty="0" smtClean="0"/>
              <a:t>Account Activities</a:t>
            </a:r>
            <a:endParaRPr lang="en-US" dirty="0"/>
          </a:p>
        </p:txBody>
      </p:sp>
      <p:pic>
        <p:nvPicPr>
          <p:cNvPr id="7" name="Picture 6"/>
          <p:cNvPicPr>
            <a:picLocks noChangeAspect="1"/>
          </p:cNvPicPr>
          <p:nvPr/>
        </p:nvPicPr>
        <p:blipFill rotWithShape="1">
          <a:blip r:embed="rId6">
            <a:lum bright="-20000" contrast="40000"/>
          </a:blip>
          <a:srcRect r="9164"/>
          <a:stretch/>
        </p:blipFill>
        <p:spPr>
          <a:xfrm>
            <a:off x="389691" y="1038217"/>
            <a:ext cx="5896148" cy="7386018"/>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1468543923"/>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4057" b="15306"/>
          <a:stretch/>
        </p:blipFill>
        <p:spPr>
          <a:xfrm>
            <a:off x="4961466" y="169334"/>
            <a:ext cx="1746249" cy="105887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014" y="8330002"/>
            <a:ext cx="1727200" cy="52249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6933" y="8514230"/>
            <a:ext cx="1610783" cy="338264"/>
          </a:xfrm>
          <a:prstGeom prst="rect">
            <a:avLst/>
          </a:prstGeom>
        </p:spPr>
      </p:pic>
      <p:sp>
        <p:nvSpPr>
          <p:cNvPr id="8" name="Slide Number Placeholder 7"/>
          <p:cNvSpPr>
            <a:spLocks noGrp="1"/>
          </p:cNvSpPr>
          <p:nvPr>
            <p:ph type="sldNum" sz="quarter" idx="12"/>
          </p:nvPr>
        </p:nvSpPr>
        <p:spPr>
          <a:xfrm>
            <a:off x="3145526" y="8347831"/>
            <a:ext cx="384479" cy="486833"/>
          </a:xfrm>
        </p:spPr>
        <p:txBody>
          <a:bodyPr/>
          <a:lstStyle/>
          <a:p>
            <a:r>
              <a:rPr lang="en-US" sz="1000" dirty="0" smtClean="0"/>
              <a:t>12</a:t>
            </a:r>
            <a:endParaRPr lang="en-US" sz="1000" dirty="0"/>
          </a:p>
        </p:txBody>
      </p:sp>
      <p:sp>
        <p:nvSpPr>
          <p:cNvPr id="3" name="TextBox 2"/>
          <p:cNvSpPr txBox="1"/>
          <p:nvPr/>
        </p:nvSpPr>
        <p:spPr>
          <a:xfrm>
            <a:off x="768245" y="1228206"/>
            <a:ext cx="2734138" cy="369332"/>
          </a:xfrm>
          <a:prstGeom prst="rect">
            <a:avLst/>
          </a:prstGeom>
          <a:noFill/>
        </p:spPr>
        <p:txBody>
          <a:bodyPr wrap="square" rtlCol="0">
            <a:spAutoFit/>
          </a:bodyPr>
          <a:lstStyle/>
          <a:p>
            <a:r>
              <a:rPr lang="en-US" dirty="0" smtClean="0"/>
              <a:t>Account Reconciliation</a:t>
            </a:r>
            <a:endParaRPr lang="en-US" dirty="0"/>
          </a:p>
        </p:txBody>
      </p:sp>
      <p:pic>
        <p:nvPicPr>
          <p:cNvPr id="2" name="Picture 1"/>
          <p:cNvPicPr>
            <a:picLocks noChangeAspect="1"/>
          </p:cNvPicPr>
          <p:nvPr/>
        </p:nvPicPr>
        <p:blipFill>
          <a:blip r:embed="rId6"/>
          <a:stretch>
            <a:fillRect/>
          </a:stretch>
        </p:blipFill>
        <p:spPr>
          <a:xfrm>
            <a:off x="393803" y="1228207"/>
            <a:ext cx="6023929" cy="7101796"/>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2970144599"/>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4057" b="15306"/>
          <a:stretch/>
        </p:blipFill>
        <p:spPr>
          <a:xfrm>
            <a:off x="5398196" y="169334"/>
            <a:ext cx="1309519" cy="79405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014" y="8330002"/>
            <a:ext cx="1727200" cy="52249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6933" y="8514230"/>
            <a:ext cx="1610783" cy="338264"/>
          </a:xfrm>
          <a:prstGeom prst="rect">
            <a:avLst/>
          </a:prstGeom>
        </p:spPr>
      </p:pic>
      <p:sp>
        <p:nvSpPr>
          <p:cNvPr id="8" name="Slide Number Placeholder 7"/>
          <p:cNvSpPr>
            <a:spLocks noGrp="1"/>
          </p:cNvSpPr>
          <p:nvPr>
            <p:ph type="sldNum" sz="quarter" idx="12"/>
          </p:nvPr>
        </p:nvSpPr>
        <p:spPr>
          <a:xfrm>
            <a:off x="3145526" y="8347831"/>
            <a:ext cx="384479" cy="486833"/>
          </a:xfrm>
        </p:spPr>
        <p:txBody>
          <a:bodyPr/>
          <a:lstStyle/>
          <a:p>
            <a:r>
              <a:rPr lang="en-US" sz="1000" dirty="0" smtClean="0"/>
              <a:t>13</a:t>
            </a:r>
            <a:endParaRPr lang="en-US" sz="1000" dirty="0"/>
          </a:p>
        </p:txBody>
      </p:sp>
      <p:sp>
        <p:nvSpPr>
          <p:cNvPr id="2" name="TextBox 1"/>
          <p:cNvSpPr txBox="1"/>
          <p:nvPr/>
        </p:nvSpPr>
        <p:spPr>
          <a:xfrm>
            <a:off x="549738" y="317055"/>
            <a:ext cx="2980267" cy="646331"/>
          </a:xfrm>
          <a:prstGeom prst="rect">
            <a:avLst/>
          </a:prstGeom>
          <a:noFill/>
        </p:spPr>
        <p:txBody>
          <a:bodyPr wrap="square" rtlCol="0">
            <a:spAutoFit/>
          </a:bodyPr>
          <a:lstStyle/>
          <a:p>
            <a:r>
              <a:rPr lang="en-US" dirty="0" smtClean="0"/>
              <a:t>Projected Year End Budget</a:t>
            </a:r>
          </a:p>
          <a:p>
            <a:r>
              <a:rPr lang="en-US" dirty="0" smtClean="0"/>
              <a:t>For December 31, 2015</a:t>
            </a:r>
            <a:endParaRPr lang="en-US" dirty="0"/>
          </a:p>
        </p:txBody>
      </p:sp>
      <p:pic>
        <p:nvPicPr>
          <p:cNvPr id="7" name="Picture 6"/>
          <p:cNvPicPr>
            <a:picLocks noChangeAspect="1"/>
          </p:cNvPicPr>
          <p:nvPr/>
        </p:nvPicPr>
        <p:blipFill>
          <a:blip r:embed="rId6">
            <a:lum contrast="20000"/>
          </a:blip>
          <a:stretch>
            <a:fillRect/>
          </a:stretch>
        </p:blipFill>
        <p:spPr>
          <a:xfrm>
            <a:off x="493431" y="1094014"/>
            <a:ext cx="5830290" cy="7253817"/>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3516301134"/>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4057" b="15306"/>
          <a:stretch/>
        </p:blipFill>
        <p:spPr>
          <a:xfrm>
            <a:off x="5232401" y="-15530"/>
            <a:ext cx="1625600" cy="85351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014" y="8654570"/>
            <a:ext cx="1342584" cy="40614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6933" y="8718811"/>
            <a:ext cx="1610783" cy="338264"/>
          </a:xfrm>
          <a:prstGeom prst="rect">
            <a:avLst/>
          </a:prstGeom>
        </p:spPr>
      </p:pic>
      <p:sp>
        <p:nvSpPr>
          <p:cNvPr id="8" name="Slide Number Placeholder 7"/>
          <p:cNvSpPr>
            <a:spLocks noGrp="1"/>
          </p:cNvSpPr>
          <p:nvPr>
            <p:ph type="sldNum" sz="quarter" idx="12"/>
          </p:nvPr>
        </p:nvSpPr>
        <p:spPr>
          <a:xfrm>
            <a:off x="3145526" y="8347831"/>
            <a:ext cx="384479" cy="486833"/>
          </a:xfrm>
        </p:spPr>
        <p:txBody>
          <a:bodyPr/>
          <a:lstStyle/>
          <a:p>
            <a:fld id="{9D45C99C-DC08-4935-9F8C-89A01A943863}" type="slidenum">
              <a:rPr lang="en-US" smtClean="0"/>
              <a:t>16</a:t>
            </a:fld>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644056201"/>
              </p:ext>
            </p:extLst>
          </p:nvPr>
        </p:nvGraphicFramePr>
        <p:xfrm>
          <a:off x="-1" y="837985"/>
          <a:ext cx="6858001" cy="8306015"/>
        </p:xfrm>
        <a:graphic>
          <a:graphicData uri="http://schemas.openxmlformats.org/drawingml/2006/table">
            <a:tbl>
              <a:tblPr firstRow="1" bandRow="1">
                <a:tableStyleId>{5C22544A-7EE6-4342-B048-85BDC9FD1C3A}</a:tableStyleId>
              </a:tblPr>
              <a:tblGrid>
                <a:gridCol w="1828801">
                  <a:extLst>
                    <a:ext uri="{9D8B030D-6E8A-4147-A177-3AD203B41FA5}">
                      <a16:colId xmlns:a16="http://schemas.microsoft.com/office/drawing/2014/main" val="3707559492"/>
                    </a:ext>
                  </a:extLst>
                </a:gridCol>
                <a:gridCol w="2099733">
                  <a:extLst>
                    <a:ext uri="{9D8B030D-6E8A-4147-A177-3AD203B41FA5}">
                      <a16:colId xmlns:a16="http://schemas.microsoft.com/office/drawing/2014/main" val="4079899668"/>
                    </a:ext>
                  </a:extLst>
                </a:gridCol>
                <a:gridCol w="897467">
                  <a:extLst>
                    <a:ext uri="{9D8B030D-6E8A-4147-A177-3AD203B41FA5}">
                      <a16:colId xmlns:a16="http://schemas.microsoft.com/office/drawing/2014/main" val="2036631525"/>
                    </a:ext>
                  </a:extLst>
                </a:gridCol>
                <a:gridCol w="948267">
                  <a:extLst>
                    <a:ext uri="{9D8B030D-6E8A-4147-A177-3AD203B41FA5}">
                      <a16:colId xmlns:a16="http://schemas.microsoft.com/office/drawing/2014/main" val="503366034"/>
                    </a:ext>
                  </a:extLst>
                </a:gridCol>
                <a:gridCol w="1083733">
                  <a:extLst>
                    <a:ext uri="{9D8B030D-6E8A-4147-A177-3AD203B41FA5}">
                      <a16:colId xmlns:a16="http://schemas.microsoft.com/office/drawing/2014/main" val="2072143704"/>
                    </a:ext>
                  </a:extLst>
                </a:gridCol>
              </a:tblGrid>
              <a:tr h="347329">
                <a:tc>
                  <a:txBody>
                    <a:bodyPr/>
                    <a:lstStyle/>
                    <a:p>
                      <a:r>
                        <a:rPr lang="en-US" dirty="0" smtClean="0"/>
                        <a:t>Revenue</a:t>
                      </a:r>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95369966"/>
                  </a:ext>
                </a:extLst>
              </a:tr>
              <a:tr h="347329">
                <a:tc>
                  <a:txBody>
                    <a:bodyPr/>
                    <a:lstStyle/>
                    <a:p>
                      <a:r>
                        <a:rPr lang="en-US" dirty="0" smtClean="0"/>
                        <a:t>BIA Levy</a:t>
                      </a:r>
                      <a:endParaRPr lang="en-US" dirty="0"/>
                    </a:p>
                  </a:txBody>
                  <a:tcPr/>
                </a:tc>
                <a:tc>
                  <a:txBody>
                    <a:bodyPr/>
                    <a:lstStyle/>
                    <a:p>
                      <a:endParaRPr lang="en-US"/>
                    </a:p>
                  </a:txBody>
                  <a:tcPr/>
                </a:tc>
                <a:tc>
                  <a:txBody>
                    <a:bodyPr/>
                    <a:lstStyle/>
                    <a:p>
                      <a:endParaRPr lang="en-US"/>
                    </a:p>
                  </a:txBody>
                  <a:tcPr/>
                </a:tc>
                <a:tc>
                  <a:txBody>
                    <a:bodyPr/>
                    <a:lstStyle/>
                    <a:p>
                      <a:r>
                        <a:rPr lang="en-US" dirty="0" smtClean="0"/>
                        <a:t>$80,000</a:t>
                      </a:r>
                      <a:endParaRPr lang="en-US" dirty="0"/>
                    </a:p>
                  </a:txBody>
                  <a:tcPr/>
                </a:tc>
                <a:tc>
                  <a:txBody>
                    <a:bodyPr/>
                    <a:lstStyle/>
                    <a:p>
                      <a:endParaRPr lang="en-US" dirty="0"/>
                    </a:p>
                  </a:txBody>
                  <a:tcPr/>
                </a:tc>
                <a:extLst>
                  <a:ext uri="{0D108BD9-81ED-4DB2-BD59-A6C34878D82A}">
                    <a16:rowId xmlns:a16="http://schemas.microsoft.com/office/drawing/2014/main" val="4094705596"/>
                  </a:ext>
                </a:extLst>
              </a:tr>
              <a:tr h="509186">
                <a:tc>
                  <a:txBody>
                    <a:bodyPr/>
                    <a:lstStyle/>
                    <a:p>
                      <a:r>
                        <a:rPr lang="en-US" sz="1200" dirty="0" smtClean="0"/>
                        <a:t>Events Sponsorship /Grants/ Vendors</a:t>
                      </a:r>
                      <a:endParaRPr lang="en-US" sz="1200" dirty="0"/>
                    </a:p>
                  </a:txBody>
                  <a:tcPr/>
                </a:tc>
                <a:tc>
                  <a:txBody>
                    <a:bodyPr/>
                    <a:lstStyle/>
                    <a:p>
                      <a:r>
                        <a:rPr lang="en-US" dirty="0" smtClean="0"/>
                        <a:t>(unknown number)</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004678113"/>
                  </a:ext>
                </a:extLst>
              </a:tr>
              <a:tr h="347329">
                <a:tc>
                  <a:txBody>
                    <a:bodyPr/>
                    <a:lstStyle/>
                    <a:p>
                      <a:endParaRPr lang="en-US" dirty="0" smtClean="0">
                        <a:solidFill>
                          <a:schemeClr val="bg1"/>
                        </a:solidFill>
                      </a:endParaRPr>
                    </a:p>
                  </a:txBody>
                  <a:tcPr>
                    <a:solidFill>
                      <a:srgbClr val="92D050"/>
                    </a:solidFill>
                  </a:tcPr>
                </a:tc>
                <a:tc>
                  <a:txBody>
                    <a:bodyPr/>
                    <a:lstStyle/>
                    <a:p>
                      <a:r>
                        <a:rPr lang="en-US" dirty="0" smtClean="0">
                          <a:solidFill>
                            <a:schemeClr val="bg1"/>
                          </a:solidFill>
                        </a:rPr>
                        <a:t>Total Revenue</a:t>
                      </a:r>
                      <a:endParaRPr lang="en-US" dirty="0">
                        <a:solidFill>
                          <a:schemeClr val="bg1"/>
                        </a:solidFill>
                      </a:endParaRPr>
                    </a:p>
                  </a:txBody>
                  <a:tcPr>
                    <a:solidFill>
                      <a:srgbClr val="92D050"/>
                    </a:solidFill>
                  </a:tcPr>
                </a:tc>
                <a:tc>
                  <a:txBody>
                    <a:bodyPr/>
                    <a:lstStyle/>
                    <a:p>
                      <a:r>
                        <a:rPr lang="en-US" dirty="0" smtClean="0">
                          <a:solidFill>
                            <a:schemeClr val="bg1"/>
                          </a:solidFill>
                        </a:rPr>
                        <a:t>Revenue:</a:t>
                      </a:r>
                      <a:endParaRPr lang="en-US" dirty="0">
                        <a:solidFill>
                          <a:schemeClr val="bg1"/>
                        </a:solidFill>
                      </a:endParaRPr>
                    </a:p>
                  </a:txBody>
                  <a:tcPr>
                    <a:solidFill>
                      <a:srgbClr val="92D050"/>
                    </a:solidFill>
                  </a:tcPr>
                </a:tc>
                <a:tc>
                  <a:txBody>
                    <a:bodyPr/>
                    <a:lstStyle/>
                    <a:p>
                      <a:endParaRPr lang="en-US" dirty="0">
                        <a:solidFill>
                          <a:schemeClr val="bg1"/>
                        </a:solidFill>
                      </a:endParaRPr>
                    </a:p>
                  </a:txBody>
                  <a:tcPr>
                    <a:solidFill>
                      <a:srgbClr val="92D050"/>
                    </a:solidFill>
                  </a:tcPr>
                </a:tc>
                <a:tc>
                  <a:txBody>
                    <a:bodyPr/>
                    <a:lstStyle/>
                    <a:p>
                      <a:r>
                        <a:rPr lang="en-US" u="sng" dirty="0" smtClean="0">
                          <a:solidFill>
                            <a:schemeClr val="bg1"/>
                          </a:solidFill>
                        </a:rPr>
                        <a:t>$80,000.00</a:t>
                      </a:r>
                      <a:endParaRPr lang="en-US" u="sng" dirty="0">
                        <a:solidFill>
                          <a:schemeClr val="bg1"/>
                        </a:solidFill>
                      </a:endParaRPr>
                    </a:p>
                  </a:txBody>
                  <a:tcPr>
                    <a:solidFill>
                      <a:srgbClr val="92D050"/>
                    </a:solidFill>
                  </a:tcPr>
                </a:tc>
                <a:extLst>
                  <a:ext uri="{0D108BD9-81ED-4DB2-BD59-A6C34878D82A}">
                    <a16:rowId xmlns:a16="http://schemas.microsoft.com/office/drawing/2014/main" val="519779003"/>
                  </a:ext>
                </a:extLst>
              </a:tr>
              <a:tr h="347329">
                <a:tc>
                  <a:txBody>
                    <a:bodyPr/>
                    <a:lstStyle/>
                    <a:p>
                      <a:r>
                        <a:rPr lang="en-US" dirty="0" smtClean="0">
                          <a:solidFill>
                            <a:schemeClr val="bg1"/>
                          </a:solidFill>
                        </a:rPr>
                        <a:t>Expense</a:t>
                      </a:r>
                    </a:p>
                  </a:txBody>
                  <a:tcPr>
                    <a:solidFill>
                      <a:srgbClr val="92D050"/>
                    </a:solidFill>
                  </a:tcPr>
                </a:tc>
                <a:tc>
                  <a:txBody>
                    <a:bodyPr/>
                    <a:lstStyle/>
                    <a:p>
                      <a:endParaRPr lang="en-US" dirty="0">
                        <a:solidFill>
                          <a:schemeClr val="bg1"/>
                        </a:solidFill>
                      </a:endParaRPr>
                    </a:p>
                  </a:txBody>
                  <a:tcPr>
                    <a:solidFill>
                      <a:srgbClr val="92D050"/>
                    </a:solidFill>
                  </a:tcPr>
                </a:tc>
                <a:tc>
                  <a:txBody>
                    <a:bodyPr/>
                    <a:lstStyle/>
                    <a:p>
                      <a:endParaRPr lang="en-US" dirty="0">
                        <a:solidFill>
                          <a:schemeClr val="bg1"/>
                        </a:solidFill>
                      </a:endParaRPr>
                    </a:p>
                  </a:txBody>
                  <a:tcPr>
                    <a:solidFill>
                      <a:srgbClr val="92D050"/>
                    </a:solidFill>
                  </a:tcPr>
                </a:tc>
                <a:tc>
                  <a:txBody>
                    <a:bodyPr/>
                    <a:lstStyle/>
                    <a:p>
                      <a:endParaRPr lang="en-US" dirty="0">
                        <a:solidFill>
                          <a:schemeClr val="bg1"/>
                        </a:solidFill>
                      </a:endParaRPr>
                    </a:p>
                  </a:txBody>
                  <a:tcPr>
                    <a:solidFill>
                      <a:srgbClr val="92D050"/>
                    </a:solidFill>
                  </a:tcPr>
                </a:tc>
                <a:tc>
                  <a:txBody>
                    <a:bodyPr/>
                    <a:lstStyle/>
                    <a:p>
                      <a:endParaRPr lang="en-US" dirty="0">
                        <a:solidFill>
                          <a:schemeClr val="bg1"/>
                        </a:solidFill>
                      </a:endParaRPr>
                    </a:p>
                  </a:txBody>
                  <a:tcPr>
                    <a:solidFill>
                      <a:srgbClr val="92D050"/>
                    </a:solidFill>
                  </a:tcPr>
                </a:tc>
                <a:extLst>
                  <a:ext uri="{0D108BD9-81ED-4DB2-BD59-A6C34878D82A}">
                    <a16:rowId xmlns:a16="http://schemas.microsoft.com/office/drawing/2014/main" val="339880039"/>
                  </a:ext>
                </a:extLst>
              </a:tr>
              <a:tr h="347329">
                <a:tc>
                  <a:txBody>
                    <a:bodyPr/>
                    <a:lstStyle/>
                    <a:p>
                      <a:r>
                        <a:rPr lang="en-US" dirty="0" smtClean="0"/>
                        <a:t>Administrative</a:t>
                      </a:r>
                      <a:r>
                        <a:rPr lang="en-US" baseline="0" dirty="0" smtClean="0"/>
                        <a:t> Expense</a:t>
                      </a:r>
                      <a:endParaRPr lang="en-US" dirty="0"/>
                    </a:p>
                  </a:txBody>
                  <a:tcPr/>
                </a:tc>
                <a:tc>
                  <a:txBody>
                    <a:bodyPr/>
                    <a:lstStyle/>
                    <a:p>
                      <a:r>
                        <a:rPr lang="en-US" dirty="0" smtClean="0"/>
                        <a:t>Office Communication</a:t>
                      </a:r>
                      <a:endParaRPr lang="en-US" dirty="0"/>
                    </a:p>
                  </a:txBody>
                  <a:tcPr/>
                </a:tc>
                <a:tc>
                  <a:txBody>
                    <a:bodyPr/>
                    <a:lstStyle/>
                    <a:p>
                      <a:pPr algn="ctr"/>
                      <a:r>
                        <a:rPr lang="en-US" dirty="0" smtClean="0"/>
                        <a:t>$1800</a:t>
                      </a:r>
                      <a:endParaRPr lang="en-US" dirty="0"/>
                    </a:p>
                  </a:txBody>
                  <a:tcPr/>
                </a:tc>
                <a:tc>
                  <a:txBody>
                    <a:bodyPr/>
                    <a:lstStyle/>
                    <a:p>
                      <a:pPr algn="ctr"/>
                      <a:endParaRPr lang="en-US" dirty="0"/>
                    </a:p>
                  </a:txBody>
                  <a:tcPr/>
                </a:tc>
                <a:tc>
                  <a:txBody>
                    <a:bodyPr/>
                    <a:lstStyle/>
                    <a:p>
                      <a:endParaRPr lang="en-US" dirty="0"/>
                    </a:p>
                  </a:txBody>
                  <a:tcPr/>
                </a:tc>
                <a:extLst>
                  <a:ext uri="{0D108BD9-81ED-4DB2-BD59-A6C34878D82A}">
                    <a16:rowId xmlns:a16="http://schemas.microsoft.com/office/drawing/2014/main" val="3770968541"/>
                  </a:ext>
                </a:extLst>
              </a:tr>
              <a:tr h="347329">
                <a:tc>
                  <a:txBody>
                    <a:bodyPr/>
                    <a:lstStyle/>
                    <a:p>
                      <a:endParaRPr lang="en-US"/>
                    </a:p>
                  </a:txBody>
                  <a:tcPr/>
                </a:tc>
                <a:tc>
                  <a:txBody>
                    <a:bodyPr/>
                    <a:lstStyle/>
                    <a:p>
                      <a:r>
                        <a:rPr lang="en-US" dirty="0" smtClean="0"/>
                        <a:t>Office Supplies/Equip</a:t>
                      </a:r>
                    </a:p>
                  </a:txBody>
                  <a:tcPr/>
                </a:tc>
                <a:tc>
                  <a:txBody>
                    <a:bodyPr/>
                    <a:lstStyle/>
                    <a:p>
                      <a:pPr algn="ctr"/>
                      <a:r>
                        <a:rPr lang="en-US" dirty="0" smtClean="0"/>
                        <a:t>$2500</a:t>
                      </a:r>
                      <a:endParaRPr lang="en-US" dirty="0"/>
                    </a:p>
                  </a:txBody>
                  <a:tcPr/>
                </a:tc>
                <a:tc>
                  <a:txBody>
                    <a:bodyPr/>
                    <a:lstStyle/>
                    <a:p>
                      <a:pPr algn="ctr"/>
                      <a:endParaRPr lang="en-US"/>
                    </a:p>
                  </a:txBody>
                  <a:tcPr/>
                </a:tc>
                <a:tc>
                  <a:txBody>
                    <a:bodyPr/>
                    <a:lstStyle/>
                    <a:p>
                      <a:endParaRPr lang="en-US" dirty="0"/>
                    </a:p>
                  </a:txBody>
                  <a:tcPr/>
                </a:tc>
                <a:extLst>
                  <a:ext uri="{0D108BD9-81ED-4DB2-BD59-A6C34878D82A}">
                    <a16:rowId xmlns:a16="http://schemas.microsoft.com/office/drawing/2014/main" val="3954663367"/>
                  </a:ext>
                </a:extLst>
              </a:tr>
              <a:tr h="347329">
                <a:tc>
                  <a:txBody>
                    <a:bodyPr/>
                    <a:lstStyle/>
                    <a:p>
                      <a:endParaRPr lang="en-US"/>
                    </a:p>
                  </a:txBody>
                  <a:tcPr/>
                </a:tc>
                <a:tc>
                  <a:txBody>
                    <a:bodyPr/>
                    <a:lstStyle/>
                    <a:p>
                      <a:r>
                        <a:rPr lang="en-US" dirty="0" smtClean="0"/>
                        <a:t>Repair &amp; Maintenance</a:t>
                      </a:r>
                      <a:endParaRPr lang="en-US" dirty="0"/>
                    </a:p>
                  </a:txBody>
                  <a:tcPr/>
                </a:tc>
                <a:tc>
                  <a:txBody>
                    <a:bodyPr/>
                    <a:lstStyle/>
                    <a:p>
                      <a:pPr algn="ctr"/>
                      <a:r>
                        <a:rPr lang="en-US" dirty="0" smtClean="0"/>
                        <a:t>$1000</a:t>
                      </a:r>
                      <a:endParaRPr lang="en-US" dirty="0"/>
                    </a:p>
                  </a:txBody>
                  <a:tcPr/>
                </a:tc>
                <a:tc>
                  <a:txBody>
                    <a:bodyPr/>
                    <a:lstStyle/>
                    <a:p>
                      <a:pPr algn="ctr"/>
                      <a:endParaRPr lang="en-US"/>
                    </a:p>
                  </a:txBody>
                  <a:tcPr/>
                </a:tc>
                <a:tc>
                  <a:txBody>
                    <a:bodyPr/>
                    <a:lstStyle/>
                    <a:p>
                      <a:endParaRPr lang="en-US" dirty="0"/>
                    </a:p>
                  </a:txBody>
                  <a:tcPr/>
                </a:tc>
                <a:extLst>
                  <a:ext uri="{0D108BD9-81ED-4DB2-BD59-A6C34878D82A}">
                    <a16:rowId xmlns:a16="http://schemas.microsoft.com/office/drawing/2014/main" val="2353313647"/>
                  </a:ext>
                </a:extLst>
              </a:tr>
              <a:tr h="347329">
                <a:tc>
                  <a:txBody>
                    <a:bodyPr/>
                    <a:lstStyle/>
                    <a:p>
                      <a:endParaRPr lang="en-US"/>
                    </a:p>
                  </a:txBody>
                  <a:tcPr/>
                </a:tc>
                <a:tc>
                  <a:txBody>
                    <a:bodyPr/>
                    <a:lstStyle/>
                    <a:p>
                      <a:r>
                        <a:rPr lang="en-US" dirty="0" smtClean="0"/>
                        <a:t>Bookkeeping</a:t>
                      </a:r>
                      <a:endParaRPr lang="en-US" dirty="0"/>
                    </a:p>
                  </a:txBody>
                  <a:tcPr/>
                </a:tc>
                <a:tc>
                  <a:txBody>
                    <a:bodyPr/>
                    <a:lstStyle/>
                    <a:p>
                      <a:pPr algn="ctr"/>
                      <a:r>
                        <a:rPr lang="en-US" dirty="0" smtClean="0"/>
                        <a:t>$2000</a:t>
                      </a:r>
                      <a:endParaRPr lang="en-US" dirty="0"/>
                    </a:p>
                  </a:txBody>
                  <a:tcPr/>
                </a:tc>
                <a:tc>
                  <a:txBody>
                    <a:bodyPr/>
                    <a:lstStyle/>
                    <a:p>
                      <a:pPr algn="ctr"/>
                      <a:endParaRPr lang="en-US"/>
                    </a:p>
                  </a:txBody>
                  <a:tcPr/>
                </a:tc>
                <a:tc>
                  <a:txBody>
                    <a:bodyPr/>
                    <a:lstStyle/>
                    <a:p>
                      <a:endParaRPr lang="en-US" dirty="0"/>
                    </a:p>
                  </a:txBody>
                  <a:tcPr/>
                </a:tc>
                <a:extLst>
                  <a:ext uri="{0D108BD9-81ED-4DB2-BD59-A6C34878D82A}">
                    <a16:rowId xmlns:a16="http://schemas.microsoft.com/office/drawing/2014/main" val="2489027864"/>
                  </a:ext>
                </a:extLst>
              </a:tr>
              <a:tr h="347329">
                <a:tc>
                  <a:txBody>
                    <a:bodyPr/>
                    <a:lstStyle/>
                    <a:p>
                      <a:endParaRPr lang="en-US"/>
                    </a:p>
                  </a:txBody>
                  <a:tcPr/>
                </a:tc>
                <a:tc>
                  <a:txBody>
                    <a:bodyPr/>
                    <a:lstStyle/>
                    <a:p>
                      <a:r>
                        <a:rPr lang="en-US" dirty="0" smtClean="0"/>
                        <a:t>Office Staff</a:t>
                      </a:r>
                      <a:endParaRPr lang="en-US" dirty="0"/>
                    </a:p>
                  </a:txBody>
                  <a:tcPr/>
                </a:tc>
                <a:tc>
                  <a:txBody>
                    <a:bodyPr/>
                    <a:lstStyle/>
                    <a:p>
                      <a:pPr algn="ctr"/>
                      <a:r>
                        <a:rPr lang="en-US" dirty="0" smtClean="0"/>
                        <a:t>$40000</a:t>
                      </a:r>
                      <a:endParaRPr lang="en-US" dirty="0"/>
                    </a:p>
                  </a:txBody>
                  <a:tcPr/>
                </a:tc>
                <a:tc>
                  <a:txBody>
                    <a:bodyPr/>
                    <a:lstStyle/>
                    <a:p>
                      <a:pPr algn="ctr"/>
                      <a:endParaRPr lang="en-US" dirty="0"/>
                    </a:p>
                  </a:txBody>
                  <a:tcPr/>
                </a:tc>
                <a:tc>
                  <a:txBody>
                    <a:bodyPr/>
                    <a:lstStyle/>
                    <a:p>
                      <a:endParaRPr lang="en-US" dirty="0"/>
                    </a:p>
                  </a:txBody>
                  <a:tcPr/>
                </a:tc>
                <a:extLst>
                  <a:ext uri="{0D108BD9-81ED-4DB2-BD59-A6C34878D82A}">
                    <a16:rowId xmlns:a16="http://schemas.microsoft.com/office/drawing/2014/main" val="3468088330"/>
                  </a:ext>
                </a:extLst>
              </a:tr>
              <a:tr h="347329">
                <a:tc>
                  <a:txBody>
                    <a:bodyPr/>
                    <a:lstStyle/>
                    <a:p>
                      <a:endParaRPr lang="en-US"/>
                    </a:p>
                  </a:txBody>
                  <a:tcPr/>
                </a:tc>
                <a:tc>
                  <a:txBody>
                    <a:bodyPr/>
                    <a:lstStyle/>
                    <a:p>
                      <a:r>
                        <a:rPr lang="en-US" dirty="0" smtClean="0"/>
                        <a:t>Guests &amp; Speakers</a:t>
                      </a:r>
                      <a:endParaRPr lang="en-US" dirty="0"/>
                    </a:p>
                  </a:txBody>
                  <a:tcPr/>
                </a:tc>
                <a:tc>
                  <a:txBody>
                    <a:bodyPr/>
                    <a:lstStyle/>
                    <a:p>
                      <a:pPr algn="ctr"/>
                      <a:r>
                        <a:rPr lang="en-US" dirty="0" smtClean="0"/>
                        <a:t>$200</a:t>
                      </a:r>
                      <a:endParaRPr lang="en-US" dirty="0"/>
                    </a:p>
                  </a:txBody>
                  <a:tcPr/>
                </a:tc>
                <a:tc>
                  <a:txBody>
                    <a:bodyPr/>
                    <a:lstStyle/>
                    <a:p>
                      <a:pPr algn="ctr"/>
                      <a:endParaRPr lang="en-US"/>
                    </a:p>
                  </a:txBody>
                  <a:tcPr/>
                </a:tc>
                <a:tc>
                  <a:txBody>
                    <a:bodyPr/>
                    <a:lstStyle/>
                    <a:p>
                      <a:endParaRPr lang="en-US" dirty="0"/>
                    </a:p>
                  </a:txBody>
                  <a:tcPr/>
                </a:tc>
                <a:extLst>
                  <a:ext uri="{0D108BD9-81ED-4DB2-BD59-A6C34878D82A}">
                    <a16:rowId xmlns:a16="http://schemas.microsoft.com/office/drawing/2014/main" val="2955079705"/>
                  </a:ext>
                </a:extLst>
              </a:tr>
              <a:tr h="347329">
                <a:tc>
                  <a:txBody>
                    <a:bodyPr/>
                    <a:lstStyle/>
                    <a:p>
                      <a:endParaRPr lang="en-US"/>
                    </a:p>
                  </a:txBody>
                  <a:tcPr/>
                </a:tc>
                <a:tc>
                  <a:txBody>
                    <a:bodyPr/>
                    <a:lstStyle/>
                    <a:p>
                      <a:r>
                        <a:rPr lang="en-US" dirty="0" smtClean="0"/>
                        <a:t>Membership</a:t>
                      </a:r>
                      <a:endParaRPr lang="en-US" dirty="0"/>
                    </a:p>
                  </a:txBody>
                  <a:tcPr/>
                </a:tc>
                <a:tc>
                  <a:txBody>
                    <a:bodyPr/>
                    <a:lstStyle/>
                    <a:p>
                      <a:pPr algn="ctr"/>
                      <a:r>
                        <a:rPr lang="en-US" dirty="0" smtClean="0"/>
                        <a:t>$900</a:t>
                      </a:r>
                      <a:endParaRPr lang="en-US" dirty="0"/>
                    </a:p>
                  </a:txBody>
                  <a:tcPr/>
                </a:tc>
                <a:tc>
                  <a:txBody>
                    <a:bodyPr/>
                    <a:lstStyle/>
                    <a:p>
                      <a:pPr algn="ctr"/>
                      <a:endParaRPr lang="en-US"/>
                    </a:p>
                  </a:txBody>
                  <a:tcPr/>
                </a:tc>
                <a:tc>
                  <a:txBody>
                    <a:bodyPr/>
                    <a:lstStyle/>
                    <a:p>
                      <a:endParaRPr lang="en-US" dirty="0"/>
                    </a:p>
                  </a:txBody>
                  <a:tcPr/>
                </a:tc>
                <a:extLst>
                  <a:ext uri="{0D108BD9-81ED-4DB2-BD59-A6C34878D82A}">
                    <a16:rowId xmlns:a16="http://schemas.microsoft.com/office/drawing/2014/main" val="3908971223"/>
                  </a:ext>
                </a:extLst>
              </a:tr>
              <a:tr h="347329">
                <a:tc>
                  <a:txBody>
                    <a:bodyPr/>
                    <a:lstStyle/>
                    <a:p>
                      <a:endParaRPr lang="en-US"/>
                    </a:p>
                  </a:txBody>
                  <a:tcPr/>
                </a:tc>
                <a:tc>
                  <a:txBody>
                    <a:bodyPr/>
                    <a:lstStyle/>
                    <a:p>
                      <a:r>
                        <a:rPr lang="en-US" dirty="0" smtClean="0"/>
                        <a:t>Website Maintenance</a:t>
                      </a:r>
                      <a:endParaRPr lang="en-US" dirty="0"/>
                    </a:p>
                  </a:txBody>
                  <a:tcPr/>
                </a:tc>
                <a:tc>
                  <a:txBody>
                    <a:bodyPr/>
                    <a:lstStyle/>
                    <a:p>
                      <a:pPr algn="ctr"/>
                      <a:r>
                        <a:rPr lang="en-US" dirty="0" smtClean="0"/>
                        <a:t>$1000</a:t>
                      </a:r>
                      <a:endParaRPr lang="en-US" dirty="0"/>
                    </a:p>
                  </a:txBody>
                  <a:tcPr/>
                </a:tc>
                <a:tc>
                  <a:txBody>
                    <a:bodyPr/>
                    <a:lstStyle/>
                    <a:p>
                      <a:pPr algn="ctr"/>
                      <a:endParaRPr lang="en-US"/>
                    </a:p>
                  </a:txBody>
                  <a:tcPr/>
                </a:tc>
                <a:tc>
                  <a:txBody>
                    <a:bodyPr/>
                    <a:lstStyle/>
                    <a:p>
                      <a:endParaRPr lang="en-US" dirty="0"/>
                    </a:p>
                  </a:txBody>
                  <a:tcPr/>
                </a:tc>
                <a:extLst>
                  <a:ext uri="{0D108BD9-81ED-4DB2-BD59-A6C34878D82A}">
                    <a16:rowId xmlns:a16="http://schemas.microsoft.com/office/drawing/2014/main" val="2733446745"/>
                  </a:ext>
                </a:extLst>
              </a:tr>
              <a:tr h="347329">
                <a:tc>
                  <a:txBody>
                    <a:bodyPr/>
                    <a:lstStyle/>
                    <a:p>
                      <a:endParaRPr lang="en-US"/>
                    </a:p>
                  </a:txBody>
                  <a:tcPr/>
                </a:tc>
                <a:tc>
                  <a:txBody>
                    <a:bodyPr/>
                    <a:lstStyle/>
                    <a:p>
                      <a:r>
                        <a:rPr lang="en-US" dirty="0" smtClean="0"/>
                        <a:t>BIA Advertising</a:t>
                      </a:r>
                      <a:endParaRPr lang="en-US" dirty="0"/>
                    </a:p>
                  </a:txBody>
                  <a:tcPr/>
                </a:tc>
                <a:tc>
                  <a:txBody>
                    <a:bodyPr/>
                    <a:lstStyle/>
                    <a:p>
                      <a:pPr algn="ctr"/>
                      <a:r>
                        <a:rPr lang="en-US" dirty="0" smtClean="0"/>
                        <a:t>$4500</a:t>
                      </a:r>
                      <a:endParaRPr lang="en-US" dirty="0"/>
                    </a:p>
                  </a:txBody>
                  <a:tcPr/>
                </a:tc>
                <a:tc>
                  <a:txBody>
                    <a:bodyPr/>
                    <a:lstStyle/>
                    <a:p>
                      <a:pPr algn="ctr"/>
                      <a:endParaRPr lang="en-US"/>
                    </a:p>
                  </a:txBody>
                  <a:tcPr/>
                </a:tc>
                <a:tc>
                  <a:txBody>
                    <a:bodyPr/>
                    <a:lstStyle/>
                    <a:p>
                      <a:endParaRPr lang="en-US" dirty="0"/>
                    </a:p>
                  </a:txBody>
                  <a:tcPr/>
                </a:tc>
                <a:extLst>
                  <a:ext uri="{0D108BD9-81ED-4DB2-BD59-A6C34878D82A}">
                    <a16:rowId xmlns:a16="http://schemas.microsoft.com/office/drawing/2014/main" val="2152303824"/>
                  </a:ext>
                </a:extLst>
              </a:tr>
              <a:tr h="347329">
                <a:tc>
                  <a:txBody>
                    <a:bodyPr/>
                    <a:lstStyle/>
                    <a:p>
                      <a:endParaRPr lang="en-US"/>
                    </a:p>
                  </a:txBody>
                  <a:tcPr/>
                </a:tc>
                <a:tc>
                  <a:txBody>
                    <a:bodyPr/>
                    <a:lstStyle/>
                    <a:p>
                      <a:r>
                        <a:rPr lang="en-US" dirty="0" smtClean="0"/>
                        <a:t>Interest/Bank Charges</a:t>
                      </a:r>
                      <a:endParaRPr lang="en-US" dirty="0"/>
                    </a:p>
                  </a:txBody>
                  <a:tcPr/>
                </a:tc>
                <a:tc>
                  <a:txBody>
                    <a:bodyPr/>
                    <a:lstStyle/>
                    <a:p>
                      <a:pPr algn="ctr"/>
                      <a:r>
                        <a:rPr lang="en-US" dirty="0" smtClean="0"/>
                        <a:t>$50</a:t>
                      </a:r>
                      <a:endParaRPr lang="en-US" dirty="0"/>
                    </a:p>
                  </a:txBody>
                  <a:tcPr/>
                </a:tc>
                <a:tc>
                  <a:txBody>
                    <a:bodyPr/>
                    <a:lstStyle/>
                    <a:p>
                      <a:pPr algn="ctr"/>
                      <a:endParaRPr lang="en-US"/>
                    </a:p>
                  </a:txBody>
                  <a:tcPr/>
                </a:tc>
                <a:tc>
                  <a:txBody>
                    <a:bodyPr/>
                    <a:lstStyle/>
                    <a:p>
                      <a:endParaRPr lang="en-US" dirty="0"/>
                    </a:p>
                  </a:txBody>
                  <a:tcPr/>
                </a:tc>
                <a:extLst>
                  <a:ext uri="{0D108BD9-81ED-4DB2-BD59-A6C34878D82A}">
                    <a16:rowId xmlns:a16="http://schemas.microsoft.com/office/drawing/2014/main" val="333829388"/>
                  </a:ext>
                </a:extLst>
              </a:tr>
              <a:tr h="347329">
                <a:tc>
                  <a:txBody>
                    <a:bodyPr/>
                    <a:lstStyle/>
                    <a:p>
                      <a:endParaRPr lang="en-US"/>
                    </a:p>
                  </a:txBody>
                  <a:tcPr/>
                </a:tc>
                <a:tc>
                  <a:txBody>
                    <a:bodyPr/>
                    <a:lstStyle/>
                    <a:p>
                      <a:r>
                        <a:rPr lang="en-US" dirty="0" smtClean="0"/>
                        <a:t>Beautification</a:t>
                      </a:r>
                      <a:endParaRPr lang="en-US" dirty="0"/>
                    </a:p>
                  </a:txBody>
                  <a:tcPr/>
                </a:tc>
                <a:tc>
                  <a:txBody>
                    <a:bodyPr/>
                    <a:lstStyle/>
                    <a:p>
                      <a:pPr algn="ctr"/>
                      <a:r>
                        <a:rPr lang="en-US" dirty="0" smtClean="0"/>
                        <a:t>$2000</a:t>
                      </a:r>
                      <a:endParaRPr lang="en-US" dirty="0"/>
                    </a:p>
                  </a:txBody>
                  <a:tcPr/>
                </a:tc>
                <a:tc>
                  <a:txBody>
                    <a:bodyPr/>
                    <a:lstStyle/>
                    <a:p>
                      <a:pPr algn="ctr"/>
                      <a:endParaRPr lang="en-US"/>
                    </a:p>
                  </a:txBody>
                  <a:tcPr/>
                </a:tc>
                <a:tc>
                  <a:txBody>
                    <a:bodyPr/>
                    <a:lstStyle/>
                    <a:p>
                      <a:endParaRPr lang="en-US" dirty="0"/>
                    </a:p>
                  </a:txBody>
                  <a:tcPr/>
                </a:tc>
                <a:extLst>
                  <a:ext uri="{0D108BD9-81ED-4DB2-BD59-A6C34878D82A}">
                    <a16:rowId xmlns:a16="http://schemas.microsoft.com/office/drawing/2014/main" val="711309786"/>
                  </a:ext>
                </a:extLst>
              </a:tr>
              <a:tr h="347329">
                <a:tc>
                  <a:txBody>
                    <a:bodyPr/>
                    <a:lstStyle/>
                    <a:p>
                      <a:endParaRPr lang="en-US"/>
                    </a:p>
                  </a:txBody>
                  <a:tcPr/>
                </a:tc>
                <a:tc>
                  <a:txBody>
                    <a:bodyPr/>
                    <a:lstStyle/>
                    <a:p>
                      <a:r>
                        <a:rPr lang="en-US" dirty="0" smtClean="0"/>
                        <a:t>Municipal Fixed Costs</a:t>
                      </a:r>
                      <a:endParaRPr lang="en-US" dirty="0"/>
                    </a:p>
                  </a:txBody>
                  <a:tcPr/>
                </a:tc>
                <a:tc>
                  <a:txBody>
                    <a:bodyPr/>
                    <a:lstStyle/>
                    <a:p>
                      <a:pPr algn="ctr"/>
                      <a:r>
                        <a:rPr lang="en-US" dirty="0" smtClean="0"/>
                        <a:t>$3300</a:t>
                      </a:r>
                      <a:endParaRPr lang="en-US" dirty="0"/>
                    </a:p>
                  </a:txBody>
                  <a:tcPr/>
                </a:tc>
                <a:tc>
                  <a:txBody>
                    <a:bodyPr/>
                    <a:lstStyle/>
                    <a:p>
                      <a:pPr algn="ctr"/>
                      <a:endParaRPr lang="en-US" dirty="0"/>
                    </a:p>
                  </a:txBody>
                  <a:tcPr/>
                </a:tc>
                <a:tc>
                  <a:txBody>
                    <a:bodyPr/>
                    <a:lstStyle/>
                    <a:p>
                      <a:endParaRPr lang="en-US" dirty="0"/>
                    </a:p>
                  </a:txBody>
                  <a:tcPr/>
                </a:tc>
                <a:extLst>
                  <a:ext uri="{0D108BD9-81ED-4DB2-BD59-A6C34878D82A}">
                    <a16:rowId xmlns:a16="http://schemas.microsoft.com/office/drawing/2014/main" val="3279092291"/>
                  </a:ext>
                </a:extLst>
              </a:tr>
              <a:tr h="347329">
                <a:tc>
                  <a:txBody>
                    <a:bodyPr/>
                    <a:lstStyle/>
                    <a:p>
                      <a:endParaRPr lang="en-US"/>
                    </a:p>
                  </a:txBody>
                  <a:tcPr/>
                </a:tc>
                <a:tc>
                  <a:txBody>
                    <a:bodyPr/>
                    <a:lstStyle/>
                    <a:p>
                      <a:r>
                        <a:rPr lang="en-US" dirty="0" smtClean="0"/>
                        <a:t>Volunteer /Appreciation</a:t>
                      </a:r>
                      <a:endParaRPr lang="en-US" dirty="0"/>
                    </a:p>
                  </a:txBody>
                  <a:tcPr/>
                </a:tc>
                <a:tc>
                  <a:txBody>
                    <a:bodyPr/>
                    <a:lstStyle/>
                    <a:p>
                      <a:pPr algn="ctr"/>
                      <a:r>
                        <a:rPr lang="en-US" dirty="0" smtClean="0"/>
                        <a:t>$500</a:t>
                      </a:r>
                      <a:endParaRPr lang="en-US" dirty="0"/>
                    </a:p>
                  </a:txBody>
                  <a:tcPr/>
                </a:tc>
                <a:tc>
                  <a:txBody>
                    <a:bodyPr/>
                    <a:lstStyle/>
                    <a:p>
                      <a:pPr algn="ctr"/>
                      <a:endParaRPr lang="en-US" dirty="0"/>
                    </a:p>
                  </a:txBody>
                  <a:tcPr/>
                </a:tc>
                <a:tc>
                  <a:txBody>
                    <a:bodyPr/>
                    <a:lstStyle/>
                    <a:p>
                      <a:endParaRPr lang="en-US" dirty="0"/>
                    </a:p>
                  </a:txBody>
                  <a:tcPr/>
                </a:tc>
                <a:extLst>
                  <a:ext uri="{0D108BD9-81ED-4DB2-BD59-A6C34878D82A}">
                    <a16:rowId xmlns:a16="http://schemas.microsoft.com/office/drawing/2014/main" val="3073145098"/>
                  </a:ext>
                </a:extLst>
              </a:tr>
              <a:tr h="347329">
                <a:tc>
                  <a:txBody>
                    <a:bodyPr/>
                    <a:lstStyle/>
                    <a:p>
                      <a:endParaRPr lang="en-US"/>
                    </a:p>
                  </a:txBody>
                  <a:tcPr/>
                </a:tc>
                <a:tc>
                  <a:txBody>
                    <a:bodyPr/>
                    <a:lstStyle/>
                    <a:p>
                      <a:r>
                        <a:rPr lang="en-US" dirty="0" smtClean="0"/>
                        <a:t>Misc.</a:t>
                      </a:r>
                      <a:endParaRPr lang="en-US" dirty="0"/>
                    </a:p>
                  </a:txBody>
                  <a:tcPr/>
                </a:tc>
                <a:tc>
                  <a:txBody>
                    <a:bodyPr/>
                    <a:lstStyle/>
                    <a:p>
                      <a:pPr algn="ctr"/>
                      <a:r>
                        <a:rPr lang="en-US" u="sng" dirty="0" smtClean="0"/>
                        <a:t>$250</a:t>
                      </a:r>
                      <a:endParaRPr lang="en-US" u="sng" dirty="0"/>
                    </a:p>
                  </a:txBody>
                  <a:tcPr/>
                </a:tc>
                <a:tc>
                  <a:txBody>
                    <a:bodyPr/>
                    <a:lstStyle/>
                    <a:p>
                      <a:pPr algn="ctr"/>
                      <a:r>
                        <a:rPr lang="en-US" u="sng" dirty="0" smtClean="0"/>
                        <a:t>$60,000</a:t>
                      </a:r>
                      <a:endParaRPr lang="en-US" u="sng" dirty="0"/>
                    </a:p>
                  </a:txBody>
                  <a:tcPr/>
                </a:tc>
                <a:tc>
                  <a:txBody>
                    <a:bodyPr/>
                    <a:lstStyle/>
                    <a:p>
                      <a:endParaRPr lang="en-US" dirty="0"/>
                    </a:p>
                  </a:txBody>
                  <a:tcPr/>
                </a:tc>
                <a:extLst>
                  <a:ext uri="{0D108BD9-81ED-4DB2-BD59-A6C34878D82A}">
                    <a16:rowId xmlns:a16="http://schemas.microsoft.com/office/drawing/2014/main" val="3495679897"/>
                  </a:ext>
                </a:extLst>
              </a:tr>
              <a:tr h="347329">
                <a:tc>
                  <a:txBody>
                    <a:bodyPr/>
                    <a:lstStyle/>
                    <a:p>
                      <a:r>
                        <a:rPr lang="en-US" dirty="0" smtClean="0"/>
                        <a:t>Events/Sponsorship</a:t>
                      </a:r>
                      <a:endParaRPr lang="en-US" dirty="0"/>
                    </a:p>
                  </a:txBody>
                  <a:tcPr/>
                </a:tc>
                <a:tc>
                  <a:txBody>
                    <a:bodyPr/>
                    <a:lstStyle/>
                    <a:p>
                      <a:endParaRPr lang="en-US" dirty="0"/>
                    </a:p>
                  </a:txBody>
                  <a:tcPr/>
                </a:tc>
                <a:tc>
                  <a:txBody>
                    <a:bodyPr/>
                    <a:lstStyle/>
                    <a:p>
                      <a:pPr algn="ctr"/>
                      <a:r>
                        <a:rPr lang="en-US" u="sng" dirty="0" smtClean="0"/>
                        <a:t>$14500</a:t>
                      </a:r>
                      <a:endParaRPr lang="en-US" u="sng" dirty="0"/>
                    </a:p>
                  </a:txBody>
                  <a:tcPr/>
                </a:tc>
                <a:tc>
                  <a:txBody>
                    <a:bodyPr/>
                    <a:lstStyle/>
                    <a:p>
                      <a:pPr algn="ctr"/>
                      <a:r>
                        <a:rPr lang="en-US" u="sng" dirty="0" smtClean="0"/>
                        <a:t>$14500</a:t>
                      </a:r>
                      <a:endParaRPr lang="en-US" u="sng" dirty="0"/>
                    </a:p>
                  </a:txBody>
                  <a:tcPr/>
                </a:tc>
                <a:tc>
                  <a:txBody>
                    <a:bodyPr/>
                    <a:lstStyle/>
                    <a:p>
                      <a:endParaRPr lang="en-US" dirty="0"/>
                    </a:p>
                  </a:txBody>
                  <a:tcPr/>
                </a:tc>
                <a:extLst>
                  <a:ext uri="{0D108BD9-81ED-4DB2-BD59-A6C34878D82A}">
                    <a16:rowId xmlns:a16="http://schemas.microsoft.com/office/drawing/2014/main" val="3174215755"/>
                  </a:ext>
                </a:extLst>
              </a:tr>
              <a:tr h="347329">
                <a:tc>
                  <a:txBody>
                    <a:bodyPr/>
                    <a:lstStyle/>
                    <a:p>
                      <a:r>
                        <a:rPr lang="en-US" dirty="0" smtClean="0"/>
                        <a:t>Marketing</a:t>
                      </a:r>
                    </a:p>
                  </a:txBody>
                  <a:tcPr/>
                </a:tc>
                <a:tc>
                  <a:txBody>
                    <a:bodyPr/>
                    <a:lstStyle/>
                    <a:p>
                      <a:endParaRPr lang="en-US" dirty="0"/>
                    </a:p>
                  </a:txBody>
                  <a:tcPr/>
                </a:tc>
                <a:tc>
                  <a:txBody>
                    <a:bodyPr/>
                    <a:lstStyle/>
                    <a:p>
                      <a:pPr algn="ctr"/>
                      <a:r>
                        <a:rPr lang="en-US" u="sng" dirty="0" smtClean="0"/>
                        <a:t>$5500</a:t>
                      </a:r>
                      <a:endParaRPr lang="en-US" u="sng" dirty="0"/>
                    </a:p>
                  </a:txBody>
                  <a:tcPr/>
                </a:tc>
                <a:tc>
                  <a:txBody>
                    <a:bodyPr/>
                    <a:lstStyle/>
                    <a:p>
                      <a:pPr algn="ctr"/>
                      <a:r>
                        <a:rPr lang="en-US" u="sng" dirty="0" smtClean="0"/>
                        <a:t>$5500</a:t>
                      </a:r>
                      <a:endParaRPr lang="en-US" u="sng" dirty="0"/>
                    </a:p>
                  </a:txBody>
                  <a:tcPr/>
                </a:tc>
                <a:tc>
                  <a:txBody>
                    <a:bodyPr/>
                    <a:lstStyle/>
                    <a:p>
                      <a:endParaRPr lang="en-US" dirty="0"/>
                    </a:p>
                  </a:txBody>
                  <a:tcPr/>
                </a:tc>
                <a:extLst>
                  <a:ext uri="{0D108BD9-81ED-4DB2-BD59-A6C34878D82A}">
                    <a16:rowId xmlns:a16="http://schemas.microsoft.com/office/drawing/2014/main" val="3637419224"/>
                  </a:ext>
                </a:extLst>
              </a:tr>
              <a:tr h="347329">
                <a:tc>
                  <a:txBody>
                    <a:bodyPr/>
                    <a:lstStyle/>
                    <a:p>
                      <a:pPr marL="0" algn="l" defTabSz="342900" rtl="0" eaLnBrk="1" latinLnBrk="0" hangingPunct="1"/>
                      <a:endParaRPr lang="en-US" sz="1350" kern="1200" dirty="0">
                        <a:solidFill>
                          <a:schemeClr val="bg1"/>
                        </a:solidFill>
                        <a:latin typeface="+mn-lt"/>
                        <a:ea typeface="+mn-ea"/>
                        <a:cs typeface="+mn-cs"/>
                      </a:endParaRPr>
                    </a:p>
                  </a:txBody>
                  <a:tcPr>
                    <a:solidFill>
                      <a:srgbClr val="92D050"/>
                    </a:solidFill>
                  </a:tcPr>
                </a:tc>
                <a:tc>
                  <a:txBody>
                    <a:bodyPr/>
                    <a:lstStyle/>
                    <a:p>
                      <a:pPr marL="0" algn="l" defTabSz="342900" rtl="0" eaLnBrk="1" latinLnBrk="0" hangingPunct="1"/>
                      <a:r>
                        <a:rPr lang="en-US" sz="1350" kern="1200" dirty="0" smtClean="0">
                          <a:solidFill>
                            <a:schemeClr val="bg1"/>
                          </a:solidFill>
                          <a:latin typeface="+mn-lt"/>
                          <a:ea typeface="+mn-ea"/>
                          <a:cs typeface="+mn-cs"/>
                        </a:rPr>
                        <a:t>Total Expenses</a:t>
                      </a:r>
                      <a:endParaRPr lang="en-US" sz="1350" kern="1200" dirty="0">
                        <a:solidFill>
                          <a:schemeClr val="bg1"/>
                        </a:solidFill>
                        <a:latin typeface="+mn-lt"/>
                        <a:ea typeface="+mn-ea"/>
                        <a:cs typeface="+mn-cs"/>
                      </a:endParaRPr>
                    </a:p>
                  </a:txBody>
                  <a:tcPr>
                    <a:solidFill>
                      <a:srgbClr val="92D050"/>
                    </a:solidFill>
                  </a:tcPr>
                </a:tc>
                <a:tc>
                  <a:txBody>
                    <a:bodyPr/>
                    <a:lstStyle/>
                    <a:p>
                      <a:pPr marL="0" algn="l" defTabSz="342900" rtl="0" eaLnBrk="1" latinLnBrk="0" hangingPunct="1"/>
                      <a:endParaRPr lang="en-US" sz="1350" kern="1200" dirty="0">
                        <a:solidFill>
                          <a:schemeClr val="bg1"/>
                        </a:solidFill>
                        <a:latin typeface="+mn-lt"/>
                        <a:ea typeface="+mn-ea"/>
                        <a:cs typeface="+mn-cs"/>
                      </a:endParaRPr>
                    </a:p>
                  </a:txBody>
                  <a:tcPr>
                    <a:solidFill>
                      <a:srgbClr val="92D050"/>
                    </a:solidFill>
                  </a:tcPr>
                </a:tc>
                <a:tc>
                  <a:txBody>
                    <a:bodyPr/>
                    <a:lstStyle/>
                    <a:p>
                      <a:pPr marL="0" algn="l" defTabSz="342900" rtl="0" eaLnBrk="1" latinLnBrk="0" hangingPunct="1"/>
                      <a:endParaRPr lang="en-US" sz="1350" kern="1200" dirty="0">
                        <a:solidFill>
                          <a:schemeClr val="bg1"/>
                        </a:solidFill>
                        <a:latin typeface="+mn-lt"/>
                        <a:ea typeface="+mn-ea"/>
                        <a:cs typeface="+mn-cs"/>
                      </a:endParaRPr>
                    </a:p>
                  </a:txBody>
                  <a:tcPr>
                    <a:solidFill>
                      <a:srgbClr val="92D050"/>
                    </a:solidFill>
                  </a:tcPr>
                </a:tc>
                <a:tc>
                  <a:txBody>
                    <a:bodyPr/>
                    <a:lstStyle/>
                    <a:p>
                      <a:pPr marL="0" algn="l" defTabSz="342900" rtl="0" eaLnBrk="1" latinLnBrk="0" hangingPunct="1"/>
                      <a:r>
                        <a:rPr lang="en-US" sz="1350" u="sng" kern="1200" dirty="0" smtClean="0">
                          <a:solidFill>
                            <a:schemeClr val="bg1"/>
                          </a:solidFill>
                          <a:latin typeface="+mn-lt"/>
                          <a:ea typeface="+mn-ea"/>
                          <a:cs typeface="+mn-cs"/>
                        </a:rPr>
                        <a:t>$80000.00</a:t>
                      </a:r>
                      <a:endParaRPr lang="en-US" sz="1350" u="sng" kern="1200" dirty="0">
                        <a:solidFill>
                          <a:schemeClr val="bg1"/>
                        </a:solidFill>
                        <a:latin typeface="+mn-lt"/>
                        <a:ea typeface="+mn-ea"/>
                        <a:cs typeface="+mn-cs"/>
                      </a:endParaRPr>
                    </a:p>
                  </a:txBody>
                  <a:tcPr>
                    <a:solidFill>
                      <a:srgbClr val="92D050"/>
                    </a:solidFill>
                  </a:tcPr>
                </a:tc>
                <a:extLst>
                  <a:ext uri="{0D108BD9-81ED-4DB2-BD59-A6C34878D82A}">
                    <a16:rowId xmlns:a16="http://schemas.microsoft.com/office/drawing/2014/main" val="3035998505"/>
                  </a:ext>
                </a:extLst>
              </a:tr>
              <a:tr h="347329">
                <a:tc>
                  <a:txBody>
                    <a:bodyPr/>
                    <a:lstStyle/>
                    <a:p>
                      <a:r>
                        <a:rPr lang="en-US" dirty="0" smtClean="0"/>
                        <a:t>Potential</a:t>
                      </a:r>
                      <a:r>
                        <a:rPr lang="en-US" baseline="0" dirty="0" smtClean="0"/>
                        <a:t> HST Rebate</a:t>
                      </a:r>
                      <a:endParaRPr lang="en-US" dirty="0"/>
                    </a:p>
                  </a:txBody>
                  <a:tcPr>
                    <a:solidFill>
                      <a:schemeClr val="bg1">
                        <a:lumMod val="75000"/>
                      </a:schemeClr>
                    </a:solidFill>
                  </a:tcPr>
                </a:tc>
                <a:tc>
                  <a:txBody>
                    <a:bodyPr/>
                    <a:lstStyle/>
                    <a:p>
                      <a:r>
                        <a:rPr lang="en-US" dirty="0" smtClean="0"/>
                        <a:t>$2,500</a:t>
                      </a:r>
                      <a:endParaRPr lang="en-US" dirty="0"/>
                    </a:p>
                  </a:txBody>
                  <a:tcPr>
                    <a:solidFill>
                      <a:schemeClr val="bg1">
                        <a:lumMod val="75000"/>
                      </a:schemeClr>
                    </a:solidFill>
                  </a:tcPr>
                </a:tc>
                <a:tc>
                  <a:txBody>
                    <a:bodyPr/>
                    <a:lstStyle/>
                    <a:p>
                      <a:r>
                        <a:rPr lang="en-US" dirty="0" err="1" smtClean="0"/>
                        <a:t>Horticul</a:t>
                      </a:r>
                      <a:endParaRPr lang="en-US" dirty="0"/>
                    </a:p>
                  </a:txBody>
                  <a:tcPr>
                    <a:solidFill>
                      <a:schemeClr val="bg1">
                        <a:lumMod val="75000"/>
                      </a:schemeClr>
                    </a:solidFill>
                  </a:tcPr>
                </a:tc>
                <a:tc>
                  <a:txBody>
                    <a:bodyPr/>
                    <a:lstStyle/>
                    <a:p>
                      <a:r>
                        <a:rPr lang="en-US" dirty="0" smtClean="0"/>
                        <a:t>Levy</a:t>
                      </a:r>
                      <a:endParaRPr lang="en-US" dirty="0"/>
                    </a:p>
                  </a:txBody>
                  <a:tcPr>
                    <a:solidFill>
                      <a:schemeClr val="bg1">
                        <a:lumMod val="75000"/>
                      </a:schemeClr>
                    </a:solidFill>
                  </a:tcPr>
                </a:tc>
                <a:tc>
                  <a:txBody>
                    <a:bodyPr/>
                    <a:lstStyle/>
                    <a:p>
                      <a:r>
                        <a:rPr lang="en-US" dirty="0" smtClean="0"/>
                        <a:t>$13000</a:t>
                      </a:r>
                      <a:endParaRPr lang="en-US" dirty="0"/>
                    </a:p>
                  </a:txBody>
                  <a:tcPr>
                    <a:solidFill>
                      <a:schemeClr val="bg1">
                        <a:lumMod val="75000"/>
                      </a:schemeClr>
                    </a:solidFill>
                  </a:tcPr>
                </a:tc>
                <a:extLst>
                  <a:ext uri="{0D108BD9-81ED-4DB2-BD59-A6C34878D82A}">
                    <a16:rowId xmlns:a16="http://schemas.microsoft.com/office/drawing/2014/main" val="2447462143"/>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516183825"/>
              </p:ext>
            </p:extLst>
          </p:nvPr>
        </p:nvGraphicFramePr>
        <p:xfrm>
          <a:off x="0" y="0"/>
          <a:ext cx="2430459" cy="841178"/>
        </p:xfrm>
        <a:graphic>
          <a:graphicData uri="http://schemas.openxmlformats.org/drawingml/2006/table">
            <a:tbl>
              <a:tblPr bandRow="1">
                <a:tableStyleId>{5C22544A-7EE6-4342-B048-85BDC9FD1C3A}</a:tableStyleId>
              </a:tblPr>
              <a:tblGrid>
                <a:gridCol w="810153">
                  <a:extLst>
                    <a:ext uri="{9D8B030D-6E8A-4147-A177-3AD203B41FA5}">
                      <a16:colId xmlns:a16="http://schemas.microsoft.com/office/drawing/2014/main" val="1808298186"/>
                    </a:ext>
                  </a:extLst>
                </a:gridCol>
                <a:gridCol w="810153">
                  <a:extLst>
                    <a:ext uri="{9D8B030D-6E8A-4147-A177-3AD203B41FA5}">
                      <a16:colId xmlns:a16="http://schemas.microsoft.com/office/drawing/2014/main" val="130359485"/>
                    </a:ext>
                  </a:extLst>
                </a:gridCol>
                <a:gridCol w="810153">
                  <a:extLst>
                    <a:ext uri="{9D8B030D-6E8A-4147-A177-3AD203B41FA5}">
                      <a16:colId xmlns:a16="http://schemas.microsoft.com/office/drawing/2014/main" val="364031455"/>
                    </a:ext>
                  </a:extLst>
                </a:gridCol>
              </a:tblGrid>
              <a:tr h="255888">
                <a:tc>
                  <a:txBody>
                    <a:bodyPr/>
                    <a:lstStyle/>
                    <a:p>
                      <a:pPr algn="ctr"/>
                      <a:r>
                        <a:rPr lang="en-US" sz="1100" dirty="0" smtClean="0"/>
                        <a:t>2014</a:t>
                      </a:r>
                      <a:endParaRPr lang="en-US" sz="1100" dirty="0"/>
                    </a:p>
                  </a:txBody>
                  <a:tcPr/>
                </a:tc>
                <a:tc>
                  <a:txBody>
                    <a:bodyPr/>
                    <a:lstStyle/>
                    <a:p>
                      <a:pPr algn="ctr"/>
                      <a:r>
                        <a:rPr lang="en-US" sz="1100" dirty="0" smtClean="0"/>
                        <a:t>Levy</a:t>
                      </a:r>
                      <a:endParaRPr lang="en-US" sz="1100" dirty="0"/>
                    </a:p>
                  </a:txBody>
                  <a:tcPr/>
                </a:tc>
                <a:tc>
                  <a:txBody>
                    <a:bodyPr/>
                    <a:lstStyle/>
                    <a:p>
                      <a:pPr algn="ctr"/>
                      <a:r>
                        <a:rPr lang="en-US" sz="1100" dirty="0" smtClean="0"/>
                        <a:t>60,000</a:t>
                      </a:r>
                      <a:endParaRPr lang="en-US" sz="1100" dirty="0"/>
                    </a:p>
                  </a:txBody>
                  <a:tcPr/>
                </a:tc>
                <a:extLst>
                  <a:ext uri="{0D108BD9-81ED-4DB2-BD59-A6C34878D82A}">
                    <a16:rowId xmlns:a16="http://schemas.microsoft.com/office/drawing/2014/main" val="1178348752"/>
                  </a:ext>
                </a:extLst>
              </a:tr>
              <a:tr h="291049">
                <a:tc>
                  <a:txBody>
                    <a:bodyPr/>
                    <a:lstStyle/>
                    <a:p>
                      <a:pPr algn="ctr"/>
                      <a:r>
                        <a:rPr lang="en-US" sz="1100" dirty="0" smtClean="0"/>
                        <a:t>2015</a:t>
                      </a:r>
                      <a:endParaRPr lang="en-US" sz="1100" dirty="0"/>
                    </a:p>
                  </a:txBody>
                  <a:tcPr/>
                </a:tc>
                <a:tc>
                  <a:txBody>
                    <a:bodyPr/>
                    <a:lstStyle/>
                    <a:p>
                      <a:pPr algn="ctr"/>
                      <a:r>
                        <a:rPr lang="en-US" sz="1100" dirty="0" smtClean="0"/>
                        <a:t>Levy</a:t>
                      </a:r>
                      <a:endParaRPr lang="en-US" sz="1100" dirty="0"/>
                    </a:p>
                  </a:txBody>
                  <a:tcPr/>
                </a:tc>
                <a:tc>
                  <a:txBody>
                    <a:bodyPr/>
                    <a:lstStyle/>
                    <a:p>
                      <a:pPr algn="ctr"/>
                      <a:r>
                        <a:rPr lang="en-US" sz="1100" dirty="0" smtClean="0"/>
                        <a:t>80,000</a:t>
                      </a:r>
                      <a:endParaRPr lang="en-US" sz="1100" dirty="0"/>
                    </a:p>
                  </a:txBody>
                  <a:tcPr/>
                </a:tc>
                <a:extLst>
                  <a:ext uri="{0D108BD9-81ED-4DB2-BD59-A6C34878D82A}">
                    <a16:rowId xmlns:a16="http://schemas.microsoft.com/office/drawing/2014/main" val="3376723243"/>
                  </a:ext>
                </a:extLst>
              </a:tr>
              <a:tr h="291049">
                <a:tc>
                  <a:txBody>
                    <a:bodyPr/>
                    <a:lstStyle/>
                    <a:p>
                      <a:pPr algn="ctr"/>
                      <a:r>
                        <a:rPr lang="en-US" sz="1100" dirty="0" smtClean="0"/>
                        <a:t>2016</a:t>
                      </a:r>
                      <a:endParaRPr lang="en-US" sz="1100" dirty="0"/>
                    </a:p>
                  </a:txBody>
                  <a:tcPr/>
                </a:tc>
                <a:tc>
                  <a:txBody>
                    <a:bodyPr/>
                    <a:lstStyle/>
                    <a:p>
                      <a:pPr algn="ctr"/>
                      <a:r>
                        <a:rPr lang="en-US" sz="1100" dirty="0" smtClean="0"/>
                        <a:t>Levy</a:t>
                      </a:r>
                      <a:endParaRPr lang="en-US" sz="1100" dirty="0"/>
                    </a:p>
                  </a:txBody>
                  <a:tcPr/>
                </a:tc>
                <a:tc>
                  <a:txBody>
                    <a:bodyPr/>
                    <a:lstStyle/>
                    <a:p>
                      <a:pPr algn="ctr"/>
                      <a:r>
                        <a:rPr lang="en-US" sz="1100" dirty="0" smtClean="0"/>
                        <a:t>80,000</a:t>
                      </a:r>
                      <a:endParaRPr lang="en-US" sz="1100" dirty="0"/>
                    </a:p>
                  </a:txBody>
                  <a:tcPr/>
                </a:tc>
                <a:extLst>
                  <a:ext uri="{0D108BD9-81ED-4DB2-BD59-A6C34878D82A}">
                    <a16:rowId xmlns:a16="http://schemas.microsoft.com/office/drawing/2014/main" val="1076308637"/>
                  </a:ext>
                </a:extLst>
              </a:tr>
            </a:tbl>
          </a:graphicData>
        </a:graphic>
      </p:graphicFrame>
      <p:sp>
        <p:nvSpPr>
          <p:cNvPr id="11" name="TextBox 10"/>
          <p:cNvSpPr txBox="1"/>
          <p:nvPr/>
        </p:nvSpPr>
        <p:spPr>
          <a:xfrm>
            <a:off x="3145526" y="0"/>
            <a:ext cx="1815941" cy="923330"/>
          </a:xfrm>
          <a:prstGeom prst="rect">
            <a:avLst/>
          </a:prstGeom>
          <a:noFill/>
        </p:spPr>
        <p:txBody>
          <a:bodyPr wrap="square" rtlCol="0">
            <a:spAutoFit/>
          </a:bodyPr>
          <a:lstStyle/>
          <a:p>
            <a:pPr algn="ctr"/>
            <a:r>
              <a:rPr lang="en-US" b="1" dirty="0" smtClean="0"/>
              <a:t>2016 </a:t>
            </a:r>
          </a:p>
          <a:p>
            <a:pPr algn="ctr"/>
            <a:r>
              <a:rPr lang="en-US" b="1" dirty="0" smtClean="0"/>
              <a:t>Proposed Budget</a:t>
            </a:r>
            <a:endParaRPr lang="en-US" b="1" dirty="0"/>
          </a:p>
        </p:txBody>
      </p:sp>
    </p:spTree>
    <p:extLst>
      <p:ext uri="{BB962C8B-B14F-4D97-AF65-F5344CB8AC3E}">
        <p14:creationId xmlns:p14="http://schemas.microsoft.com/office/powerpoint/2010/main" val="2271055681"/>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0267" y="2286000"/>
            <a:ext cx="5300133" cy="3115115"/>
          </a:xfrm>
        </p:spPr>
        <p:txBody>
          <a:bodyPr/>
          <a:lstStyle/>
          <a:p>
            <a:pPr algn="ctr"/>
            <a:r>
              <a:rPr lang="en-US" dirty="0" smtClean="0">
                <a:latin typeface="Aharoni" panose="02010803020104030203" pitchFamily="2" charset="-79"/>
                <a:cs typeface="Aharoni" panose="02010803020104030203" pitchFamily="2" charset="-79"/>
              </a:rPr>
              <a:t>ANNUAL GENERAL MEETING </a:t>
            </a:r>
            <a:br>
              <a:rPr lang="en-US" dirty="0" smtClean="0">
                <a:latin typeface="Aharoni" panose="02010803020104030203" pitchFamily="2" charset="-79"/>
                <a:cs typeface="Aharoni" panose="02010803020104030203" pitchFamily="2" charset="-79"/>
              </a:rPr>
            </a:br>
            <a:r>
              <a:rPr lang="en-US" dirty="0" smtClean="0">
                <a:latin typeface="Aharoni" panose="02010803020104030203" pitchFamily="2" charset="-79"/>
                <a:cs typeface="Aharoni" panose="02010803020104030203" pitchFamily="2" charset="-79"/>
              </a:rPr>
              <a:t>HDTC-BIA</a:t>
            </a:r>
            <a:endParaRPr lang="en-US" dirty="0">
              <a:latin typeface="Aharoni" panose="02010803020104030203" pitchFamily="2" charset="-79"/>
              <a:cs typeface="Aharoni" panose="02010803020104030203" pitchFamily="2" charset="-79"/>
            </a:endParaRPr>
          </a:p>
        </p:txBody>
      </p:sp>
      <p:sp>
        <p:nvSpPr>
          <p:cNvPr id="3" name="Subtitle 2"/>
          <p:cNvSpPr>
            <a:spLocks noGrp="1"/>
          </p:cNvSpPr>
          <p:nvPr>
            <p:ph type="subTitle" idx="1"/>
          </p:nvPr>
        </p:nvSpPr>
        <p:spPr>
          <a:xfrm>
            <a:off x="1152747" y="5401115"/>
            <a:ext cx="4370039" cy="1795552"/>
          </a:xfrm>
        </p:spPr>
        <p:txBody>
          <a:bodyPr>
            <a:noAutofit/>
          </a:bodyPr>
          <a:lstStyle/>
          <a:p>
            <a:pPr algn="ctr"/>
            <a:r>
              <a:rPr lang="en-US" sz="2400" dirty="0" smtClean="0"/>
              <a:t>November 23, 2015</a:t>
            </a:r>
          </a:p>
          <a:p>
            <a:pPr algn="ctr"/>
            <a:r>
              <a:rPr lang="en-US" sz="2400" dirty="0" smtClean="0"/>
              <a:t>Tasty Lunch; 79 King Street West, Chatham, ON</a:t>
            </a:r>
          </a:p>
          <a:p>
            <a:pPr algn="ctr"/>
            <a:r>
              <a:rPr lang="en-US" sz="2400" dirty="0" smtClean="0"/>
              <a:t>8:00 am </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749" y="0"/>
            <a:ext cx="3323167" cy="332316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67" y="8080129"/>
            <a:ext cx="2650065" cy="80166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6667" y="8179966"/>
            <a:ext cx="3202516" cy="672528"/>
          </a:xfrm>
          <a:prstGeom prst="rect">
            <a:avLst/>
          </a:prstGeom>
        </p:spPr>
      </p:pic>
    </p:spTree>
    <p:extLst>
      <p:ext uri="{BB962C8B-B14F-4D97-AF65-F5344CB8AC3E}">
        <p14:creationId xmlns:p14="http://schemas.microsoft.com/office/powerpoint/2010/main" val="3599607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28133" y="1136466"/>
            <a:ext cx="5825066" cy="7377763"/>
          </a:xfrm>
        </p:spPr>
        <p:txBody>
          <a:bodyPr>
            <a:noAutofit/>
          </a:bodyPr>
          <a:lstStyle/>
          <a:p>
            <a:pPr algn="l"/>
            <a:r>
              <a:rPr lang="en-US" sz="1400" b="1" dirty="0"/>
              <a:t>Agenda </a:t>
            </a:r>
            <a:endParaRPr lang="en-US" sz="1100" b="1" dirty="0"/>
          </a:p>
          <a:p>
            <a:pPr algn="l"/>
            <a:r>
              <a:rPr lang="en-US" sz="1200" b="1" dirty="0"/>
              <a:t> </a:t>
            </a:r>
            <a:r>
              <a:rPr lang="en-US" sz="1400" b="1" dirty="0"/>
              <a:t>2015 Annual General </a:t>
            </a:r>
            <a:r>
              <a:rPr lang="en-US" sz="1400" b="1" dirty="0" smtClean="0"/>
              <a:t>Meeting</a:t>
            </a:r>
            <a:endParaRPr lang="en-US" sz="1400" dirty="0"/>
          </a:p>
          <a:p>
            <a:pPr algn="l"/>
            <a:r>
              <a:rPr lang="en-US" sz="1200" dirty="0"/>
              <a:t>Monday November 23, 2015</a:t>
            </a:r>
            <a:endParaRPr lang="en-US" sz="1100" b="1" dirty="0"/>
          </a:p>
          <a:p>
            <a:pPr algn="l"/>
            <a:r>
              <a:rPr lang="en-US" sz="1200" b="1" dirty="0"/>
              <a:t>At Tasty Lunch 79 King St. W, Chatham, ON</a:t>
            </a:r>
            <a:endParaRPr lang="en-US" sz="900" dirty="0"/>
          </a:p>
          <a:p>
            <a:pPr algn="l"/>
            <a:r>
              <a:rPr lang="en-US" sz="1200" dirty="0"/>
              <a:t>Breakfast at 8:00 am; Meeting at 8:30 am</a:t>
            </a:r>
            <a:endParaRPr lang="en-US" sz="900" dirty="0"/>
          </a:p>
          <a:p>
            <a:pPr algn="l"/>
            <a:r>
              <a:rPr lang="en-US" sz="1200" dirty="0"/>
              <a:t> </a:t>
            </a:r>
            <a:endParaRPr lang="en-US" sz="900" dirty="0"/>
          </a:p>
          <a:p>
            <a:pPr lvl="0" algn="l">
              <a:spcBef>
                <a:spcPts val="0"/>
              </a:spcBef>
            </a:pPr>
            <a:r>
              <a:rPr lang="en-US" sz="1200" b="1" dirty="0"/>
              <a:t> Call to Order:  </a:t>
            </a:r>
            <a:r>
              <a:rPr lang="en-US" sz="1200" dirty="0"/>
              <a:t>Welcome and Introductions</a:t>
            </a:r>
            <a:endParaRPr lang="en-US" sz="900" dirty="0"/>
          </a:p>
          <a:p>
            <a:pPr algn="l">
              <a:spcBef>
                <a:spcPts val="0"/>
              </a:spcBef>
            </a:pPr>
            <a:endParaRPr lang="en-US" sz="900" dirty="0"/>
          </a:p>
          <a:p>
            <a:pPr lvl="0" algn="l">
              <a:spcBef>
                <a:spcPts val="0"/>
              </a:spcBef>
            </a:pPr>
            <a:r>
              <a:rPr lang="en-US" sz="1200" b="1" dirty="0"/>
              <a:t>Business Arising from AGM Meeting Minutes 2014</a:t>
            </a:r>
            <a:endParaRPr lang="en-US" sz="900" dirty="0"/>
          </a:p>
          <a:p>
            <a:pPr algn="l">
              <a:spcBef>
                <a:spcPts val="0"/>
              </a:spcBef>
            </a:pPr>
            <a:r>
              <a:rPr lang="en-US" sz="1200" dirty="0"/>
              <a:t> </a:t>
            </a:r>
            <a:endParaRPr lang="en-US" sz="900" dirty="0"/>
          </a:p>
          <a:p>
            <a:pPr lvl="0" algn="l">
              <a:spcBef>
                <a:spcPts val="0"/>
              </a:spcBef>
            </a:pPr>
            <a:r>
              <a:rPr lang="en-US" sz="1200" b="1" dirty="0"/>
              <a:t>Approval of Minutes from AGM Meeting Minutes 2014</a:t>
            </a:r>
            <a:endParaRPr lang="en-US" sz="900" dirty="0"/>
          </a:p>
          <a:p>
            <a:pPr algn="l">
              <a:spcBef>
                <a:spcPts val="0"/>
              </a:spcBef>
            </a:pPr>
            <a:r>
              <a:rPr lang="en-US" sz="1200" dirty="0"/>
              <a:t> </a:t>
            </a:r>
            <a:endParaRPr lang="en-US" sz="900" dirty="0"/>
          </a:p>
          <a:p>
            <a:pPr lvl="0" algn="l">
              <a:spcBef>
                <a:spcPts val="0"/>
              </a:spcBef>
            </a:pPr>
            <a:r>
              <a:rPr lang="en-US" sz="1200" b="1" dirty="0"/>
              <a:t>Approval of Agenda</a:t>
            </a:r>
            <a:r>
              <a:rPr lang="en-US" sz="1200" dirty="0"/>
              <a:t> </a:t>
            </a:r>
            <a:endParaRPr lang="en-US" sz="900" dirty="0"/>
          </a:p>
          <a:p>
            <a:pPr algn="l">
              <a:spcBef>
                <a:spcPts val="0"/>
              </a:spcBef>
            </a:pPr>
            <a:r>
              <a:rPr lang="en-US" sz="1200" b="1" dirty="0"/>
              <a:t> </a:t>
            </a:r>
            <a:endParaRPr lang="en-US" sz="900" dirty="0"/>
          </a:p>
          <a:p>
            <a:pPr lvl="0" algn="l">
              <a:spcBef>
                <a:spcPts val="0"/>
              </a:spcBef>
            </a:pPr>
            <a:r>
              <a:rPr lang="en-US" sz="1200" b="1" dirty="0"/>
              <a:t>Declaration of Conflict of Interest</a:t>
            </a:r>
            <a:r>
              <a:rPr lang="en-US" sz="1200" dirty="0"/>
              <a:t> </a:t>
            </a:r>
            <a:endParaRPr lang="en-US" sz="900" dirty="0"/>
          </a:p>
          <a:p>
            <a:pPr algn="l">
              <a:spcBef>
                <a:spcPts val="0"/>
              </a:spcBef>
            </a:pPr>
            <a:r>
              <a:rPr lang="en-US" sz="1200" b="1" dirty="0"/>
              <a:t> </a:t>
            </a:r>
            <a:endParaRPr lang="en-US" sz="900" dirty="0"/>
          </a:p>
          <a:p>
            <a:pPr lvl="0" algn="l">
              <a:spcBef>
                <a:spcPts val="0"/>
              </a:spcBef>
            </a:pPr>
            <a:r>
              <a:rPr lang="en-US" sz="1200" b="1" dirty="0"/>
              <a:t>Chairman Remarks: </a:t>
            </a:r>
            <a:r>
              <a:rPr lang="en-US" sz="1200" dirty="0"/>
              <a:t> Paul Shettell</a:t>
            </a:r>
            <a:endParaRPr lang="en-US" sz="900" dirty="0"/>
          </a:p>
          <a:p>
            <a:pPr algn="l">
              <a:spcBef>
                <a:spcPts val="0"/>
              </a:spcBef>
            </a:pPr>
            <a:r>
              <a:rPr lang="en-US" sz="1200" b="1" dirty="0"/>
              <a:t> </a:t>
            </a:r>
            <a:endParaRPr lang="en-US" sz="900" dirty="0"/>
          </a:p>
          <a:p>
            <a:pPr lvl="0" algn="l">
              <a:spcBef>
                <a:spcPts val="0"/>
              </a:spcBef>
            </a:pPr>
            <a:r>
              <a:rPr lang="en-US" sz="1200" b="1" dirty="0"/>
              <a:t>Secretary Remarks: </a:t>
            </a:r>
            <a:r>
              <a:rPr lang="en-US" sz="1200" dirty="0"/>
              <a:t>Jim Carrington</a:t>
            </a:r>
            <a:endParaRPr lang="en-US" sz="900" dirty="0"/>
          </a:p>
          <a:p>
            <a:pPr algn="l">
              <a:spcBef>
                <a:spcPts val="0"/>
              </a:spcBef>
            </a:pPr>
            <a:r>
              <a:rPr lang="en-US" sz="1200" b="1" dirty="0"/>
              <a:t> </a:t>
            </a:r>
            <a:endParaRPr lang="en-US" sz="900" dirty="0"/>
          </a:p>
          <a:p>
            <a:pPr lvl="0" algn="l">
              <a:spcBef>
                <a:spcPts val="0"/>
              </a:spcBef>
            </a:pPr>
            <a:r>
              <a:rPr lang="en-US" sz="1200" b="1" dirty="0"/>
              <a:t>Board Report:</a:t>
            </a:r>
            <a:endParaRPr lang="en-US" sz="900" dirty="0"/>
          </a:p>
          <a:p>
            <a:pPr lvl="0" algn="l">
              <a:spcBef>
                <a:spcPts val="0"/>
              </a:spcBef>
            </a:pPr>
            <a:r>
              <a:rPr lang="en-US" sz="1200" dirty="0"/>
              <a:t>Marketing and Promotion</a:t>
            </a:r>
            <a:endParaRPr lang="en-US" sz="900" dirty="0"/>
          </a:p>
          <a:p>
            <a:pPr lvl="0" algn="l">
              <a:spcBef>
                <a:spcPts val="0"/>
              </a:spcBef>
            </a:pPr>
            <a:r>
              <a:rPr lang="en-US" sz="1200" dirty="0"/>
              <a:t>Festivals and Events</a:t>
            </a:r>
            <a:endParaRPr lang="en-US" sz="900" dirty="0"/>
          </a:p>
          <a:p>
            <a:pPr lvl="0" algn="l">
              <a:spcBef>
                <a:spcPts val="0"/>
              </a:spcBef>
            </a:pPr>
            <a:r>
              <a:rPr lang="en-US" sz="1200" dirty="0"/>
              <a:t>Infrastructure updates</a:t>
            </a:r>
            <a:endParaRPr lang="en-US" sz="900" dirty="0"/>
          </a:p>
          <a:p>
            <a:pPr lvl="0" algn="l">
              <a:spcBef>
                <a:spcPts val="0"/>
              </a:spcBef>
            </a:pPr>
            <a:r>
              <a:rPr lang="en-US" sz="1200" dirty="0"/>
              <a:t>Financials</a:t>
            </a:r>
            <a:endParaRPr lang="en-US" sz="900" dirty="0"/>
          </a:p>
          <a:p>
            <a:pPr lvl="1" algn="l">
              <a:spcBef>
                <a:spcPts val="0"/>
              </a:spcBef>
            </a:pPr>
            <a:r>
              <a:rPr lang="en-US" dirty="0"/>
              <a:t>Year to Date Projection</a:t>
            </a:r>
            <a:endParaRPr lang="en-US" sz="900" dirty="0"/>
          </a:p>
          <a:p>
            <a:pPr lvl="1" algn="l">
              <a:spcBef>
                <a:spcPts val="0"/>
              </a:spcBef>
            </a:pPr>
            <a:r>
              <a:rPr lang="en-US" dirty="0"/>
              <a:t>2016 Proposed Budget</a:t>
            </a:r>
            <a:endParaRPr lang="en-US" sz="900" dirty="0"/>
          </a:p>
          <a:p>
            <a:pPr algn="l">
              <a:spcBef>
                <a:spcPts val="0"/>
              </a:spcBef>
            </a:pPr>
            <a:r>
              <a:rPr lang="en-US" sz="1200" dirty="0"/>
              <a:t> </a:t>
            </a:r>
            <a:endParaRPr lang="en-US" sz="900" dirty="0"/>
          </a:p>
          <a:p>
            <a:pPr lvl="0" algn="l">
              <a:spcBef>
                <a:spcPts val="0"/>
              </a:spcBef>
            </a:pPr>
            <a:r>
              <a:rPr lang="en-US" sz="1200" b="1" dirty="0"/>
              <a:t>New Business</a:t>
            </a:r>
            <a:endParaRPr lang="en-US" sz="900" dirty="0"/>
          </a:p>
          <a:p>
            <a:pPr algn="l">
              <a:spcBef>
                <a:spcPts val="0"/>
              </a:spcBef>
            </a:pPr>
            <a:r>
              <a:rPr lang="en-US" sz="1200" b="1" dirty="0"/>
              <a:t> </a:t>
            </a:r>
            <a:endParaRPr lang="en-US" sz="900" dirty="0"/>
          </a:p>
          <a:p>
            <a:pPr lvl="0" algn="l">
              <a:spcBef>
                <a:spcPts val="0"/>
              </a:spcBef>
            </a:pPr>
            <a:r>
              <a:rPr lang="en-US" sz="1200" b="1" dirty="0"/>
              <a:t>Next Meeting: </a:t>
            </a:r>
            <a:r>
              <a:rPr lang="en-US" sz="1200" dirty="0"/>
              <a:t>Regular Board of Management Meeting January 12, 2016</a:t>
            </a:r>
            <a:endParaRPr lang="en-US" sz="900" dirty="0"/>
          </a:p>
          <a:p>
            <a:pPr algn="l">
              <a:spcBef>
                <a:spcPts val="0"/>
              </a:spcBef>
            </a:pPr>
            <a:r>
              <a:rPr lang="en-US" sz="1200" b="1" dirty="0"/>
              <a:t> </a:t>
            </a:r>
            <a:endParaRPr lang="en-US" sz="900" dirty="0"/>
          </a:p>
          <a:p>
            <a:pPr lvl="0" algn="l">
              <a:spcBef>
                <a:spcPts val="0"/>
              </a:spcBef>
            </a:pPr>
            <a:r>
              <a:rPr lang="en-US" sz="1200" b="1" dirty="0"/>
              <a:t>Meeting Adjourned</a:t>
            </a:r>
            <a:endParaRPr lang="en-US" sz="900" dirty="0"/>
          </a:p>
          <a:p>
            <a:pPr algn="l"/>
            <a:endParaRPr lang="en-US" sz="24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4057" b="15306"/>
          <a:stretch/>
        </p:blipFill>
        <p:spPr>
          <a:xfrm>
            <a:off x="4951724" y="118534"/>
            <a:ext cx="1678734" cy="101793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014" y="8330002"/>
            <a:ext cx="1727200" cy="52249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6933" y="8514230"/>
            <a:ext cx="1610783" cy="338264"/>
          </a:xfrm>
          <a:prstGeom prst="rect">
            <a:avLst/>
          </a:prstGeom>
        </p:spPr>
      </p:pic>
      <p:sp>
        <p:nvSpPr>
          <p:cNvPr id="8" name="Slide Number Placeholder 7"/>
          <p:cNvSpPr>
            <a:spLocks noGrp="1"/>
          </p:cNvSpPr>
          <p:nvPr>
            <p:ph type="sldNum" sz="quarter" idx="12"/>
          </p:nvPr>
        </p:nvSpPr>
        <p:spPr>
          <a:xfrm>
            <a:off x="3145526" y="8347831"/>
            <a:ext cx="384479" cy="486833"/>
          </a:xfrm>
        </p:spPr>
        <p:txBody>
          <a:bodyPr/>
          <a:lstStyle/>
          <a:p>
            <a:r>
              <a:rPr lang="en-US" sz="1000" dirty="0" smtClean="0"/>
              <a:t>1</a:t>
            </a:r>
            <a:endParaRPr lang="en-US" sz="1000" dirty="0"/>
          </a:p>
        </p:txBody>
      </p:sp>
    </p:spTree>
    <p:extLst>
      <p:ext uri="{BB962C8B-B14F-4D97-AF65-F5344CB8AC3E}">
        <p14:creationId xmlns:p14="http://schemas.microsoft.com/office/powerpoint/2010/main" val="1622944871"/>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4057" b="15306"/>
          <a:stretch/>
        </p:blipFill>
        <p:spPr>
          <a:xfrm>
            <a:off x="1326473" y="287867"/>
            <a:ext cx="3879932" cy="235267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014" y="8330002"/>
            <a:ext cx="1727200" cy="52249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6933" y="8514230"/>
            <a:ext cx="1610783" cy="338264"/>
          </a:xfrm>
          <a:prstGeom prst="rect">
            <a:avLst/>
          </a:prstGeom>
        </p:spPr>
      </p:pic>
      <p:sp>
        <p:nvSpPr>
          <p:cNvPr id="8" name="Slide Number Placeholder 7"/>
          <p:cNvSpPr>
            <a:spLocks noGrp="1"/>
          </p:cNvSpPr>
          <p:nvPr>
            <p:ph type="sldNum" sz="quarter" idx="12"/>
          </p:nvPr>
        </p:nvSpPr>
        <p:spPr>
          <a:xfrm>
            <a:off x="3145526" y="8347831"/>
            <a:ext cx="384479" cy="486833"/>
          </a:xfrm>
        </p:spPr>
        <p:txBody>
          <a:bodyPr/>
          <a:lstStyle/>
          <a:p>
            <a:r>
              <a:rPr lang="en-US" sz="1000" dirty="0" smtClean="0"/>
              <a:t>2</a:t>
            </a:r>
            <a:endParaRPr lang="en-US" sz="1000" dirty="0"/>
          </a:p>
        </p:txBody>
      </p:sp>
      <p:pic>
        <p:nvPicPr>
          <p:cNvPr id="11" name="Picture 10"/>
          <p:cNvPicPr>
            <a:picLocks noChangeAspect="1"/>
          </p:cNvPicPr>
          <p:nvPr/>
        </p:nvPicPr>
        <p:blipFill rotWithShape="1">
          <a:blip r:embed="rId6"/>
          <a:srcRect b="17085"/>
          <a:stretch/>
        </p:blipFill>
        <p:spPr>
          <a:xfrm>
            <a:off x="464564" y="3031067"/>
            <a:ext cx="5749969" cy="463752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990988784"/>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864" y="8655740"/>
            <a:ext cx="1259411" cy="380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7256" y="8747200"/>
            <a:ext cx="1378678" cy="289522"/>
          </a:xfrm>
          <a:prstGeom prst="rect">
            <a:avLst/>
          </a:prstGeom>
        </p:spPr>
      </p:pic>
      <p:sp>
        <p:nvSpPr>
          <p:cNvPr id="8" name="Slide Number Placeholder 7"/>
          <p:cNvSpPr>
            <a:spLocks noGrp="1"/>
          </p:cNvSpPr>
          <p:nvPr>
            <p:ph type="sldNum" sz="quarter" idx="12"/>
          </p:nvPr>
        </p:nvSpPr>
        <p:spPr>
          <a:xfrm>
            <a:off x="3145526" y="8347831"/>
            <a:ext cx="384479" cy="486833"/>
          </a:xfrm>
        </p:spPr>
        <p:txBody>
          <a:bodyPr/>
          <a:lstStyle/>
          <a:p>
            <a:r>
              <a:rPr lang="en-US" sz="1000" dirty="0"/>
              <a:t>3</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767" y="304800"/>
            <a:ext cx="6131167" cy="82094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48895913"/>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72533" y="118534"/>
            <a:ext cx="6070005" cy="8733960"/>
          </a:xfrm>
        </p:spPr>
        <p:txBody>
          <a:bodyPr>
            <a:noAutofit/>
          </a:bodyPr>
          <a:lstStyle/>
          <a:p>
            <a:pPr algn="ctr">
              <a:spcBef>
                <a:spcPts val="0"/>
              </a:spcBef>
            </a:pPr>
            <a:r>
              <a:rPr lang="en-US" sz="1200" b="1" dirty="0" smtClean="0">
                <a:solidFill>
                  <a:schemeClr val="tx1"/>
                </a:solidFill>
              </a:rPr>
              <a:t> </a:t>
            </a:r>
            <a:r>
              <a:rPr lang="en-US" b="1" dirty="0">
                <a:solidFill>
                  <a:schemeClr val="tx1"/>
                </a:solidFill>
              </a:rPr>
              <a:t> 2014 Annual General </a:t>
            </a:r>
            <a:r>
              <a:rPr lang="en-US" b="1" dirty="0" smtClean="0">
                <a:solidFill>
                  <a:schemeClr val="tx1"/>
                </a:solidFill>
              </a:rPr>
              <a:t>Meeting Minutes</a:t>
            </a:r>
            <a:endParaRPr lang="en-US" b="1" dirty="0">
              <a:solidFill>
                <a:schemeClr val="tx1"/>
              </a:solidFill>
            </a:endParaRPr>
          </a:p>
          <a:p>
            <a:pPr algn="ctr">
              <a:spcBef>
                <a:spcPts val="0"/>
              </a:spcBef>
            </a:pPr>
            <a:r>
              <a:rPr lang="en-US" b="1" dirty="0">
                <a:solidFill>
                  <a:schemeClr val="tx1"/>
                </a:solidFill>
              </a:rPr>
              <a:t>Historic Downtown Chatham BIA</a:t>
            </a:r>
          </a:p>
          <a:p>
            <a:pPr algn="ctr">
              <a:spcBef>
                <a:spcPts val="0"/>
              </a:spcBef>
            </a:pPr>
            <a:r>
              <a:rPr lang="en-US" dirty="0">
                <a:solidFill>
                  <a:schemeClr val="tx1"/>
                </a:solidFill>
              </a:rPr>
              <a:t>Tuesday November 25, 2014</a:t>
            </a:r>
            <a:endParaRPr lang="en-US" b="1" dirty="0">
              <a:solidFill>
                <a:schemeClr val="tx1"/>
              </a:solidFill>
            </a:endParaRPr>
          </a:p>
          <a:p>
            <a:pPr algn="ctr">
              <a:spcBef>
                <a:spcPts val="0"/>
              </a:spcBef>
            </a:pPr>
            <a:r>
              <a:rPr lang="en-US" dirty="0">
                <a:solidFill>
                  <a:schemeClr val="tx1"/>
                </a:solidFill>
              </a:rPr>
              <a:t>At </a:t>
            </a:r>
            <a:r>
              <a:rPr lang="en-US" dirty="0" err="1">
                <a:solidFill>
                  <a:schemeClr val="tx1"/>
                </a:solidFill>
              </a:rPr>
              <a:t>JazzBah</a:t>
            </a:r>
            <a:r>
              <a:rPr lang="en-US" dirty="0">
                <a:solidFill>
                  <a:schemeClr val="tx1"/>
                </a:solidFill>
              </a:rPr>
              <a:t> 270 King St. W, Chatham, ON</a:t>
            </a:r>
            <a:endParaRPr lang="en-US" b="1" dirty="0">
              <a:solidFill>
                <a:schemeClr val="tx1"/>
              </a:solidFill>
            </a:endParaRPr>
          </a:p>
          <a:p>
            <a:pPr algn="ctr">
              <a:spcBef>
                <a:spcPts val="0"/>
              </a:spcBef>
            </a:pPr>
            <a:r>
              <a:rPr lang="en-US" dirty="0">
                <a:solidFill>
                  <a:schemeClr val="tx1"/>
                </a:solidFill>
              </a:rPr>
              <a:t>Appetizers at 6pm; Meeting at 6:30pm</a:t>
            </a:r>
            <a:endParaRPr lang="en-US" b="1" dirty="0">
              <a:solidFill>
                <a:schemeClr val="tx1"/>
              </a:solidFill>
            </a:endParaRPr>
          </a:p>
          <a:p>
            <a:pPr algn="l"/>
            <a:r>
              <a:rPr lang="en-US" dirty="0">
                <a:solidFill>
                  <a:schemeClr val="tx1"/>
                </a:solidFill>
              </a:rPr>
              <a:t>  </a:t>
            </a:r>
          </a:p>
          <a:p>
            <a:pPr algn="l">
              <a:spcBef>
                <a:spcPts val="0"/>
              </a:spcBef>
            </a:pPr>
            <a:r>
              <a:rPr lang="en-US" sz="1100" dirty="0">
                <a:solidFill>
                  <a:schemeClr val="tx1"/>
                </a:solidFill>
              </a:rPr>
              <a:t>ATTENDANCE:  LYNN O BRIEN-DCC, JACLYN GILLIER-BIA, MARJOLAIN NADEAU-SHEPHERDS WAY INN, CAROL ANN HALL-JAZZ-BAH, JIM CARRINGTON-BIA, ASHLEY VAN ZELST-COMPLETELY U MASSAGE, BEN SROKOSZ-BIA, PAT CLARK-BUD GOWAN, PAUL SHETTELL-BIA, NANCY LABADIE-BIA, BARB ANDERSON-BARRY PATCH COLLECTIBLES, COLIN GOUDREAU-CHIROPRACTOR-DCC, JAMIE RIOUX-BIA, RYAN JACQUES-MCK, KATIE ZIMMER-1 UP COMMUNICATIONS, BRIAN WORRALL-MCK, LESLEY GRAND-CAPITOL THEATRE, CARSON WARRENER-LANDLORD, PATRICK PINSONNEAULT-LANDLORD, JEANIINE FOULON-PENNY </a:t>
            </a:r>
            <a:r>
              <a:rPr lang="en-US" sz="1200" dirty="0">
                <a:solidFill>
                  <a:schemeClr val="tx1"/>
                </a:solidFill>
              </a:rPr>
              <a:t>SAVER, CONNIE BENETEAU-BIA.</a:t>
            </a:r>
          </a:p>
          <a:p>
            <a:pPr algn="l">
              <a:spcBef>
                <a:spcPts val="0"/>
              </a:spcBef>
            </a:pPr>
            <a:r>
              <a:rPr lang="en-US" sz="1200" dirty="0">
                <a:solidFill>
                  <a:schemeClr val="tx1"/>
                </a:solidFill>
              </a:rPr>
              <a:t> </a:t>
            </a:r>
          </a:p>
          <a:p>
            <a:pPr algn="l">
              <a:spcBef>
                <a:spcPts val="0"/>
              </a:spcBef>
            </a:pPr>
            <a:r>
              <a:rPr lang="en-US" sz="1200" dirty="0">
                <a:solidFill>
                  <a:schemeClr val="tx1"/>
                </a:solidFill>
              </a:rPr>
              <a:t>Meeting called to order by Chair at 6:30 p.m.-Welcome and introductions.</a:t>
            </a:r>
          </a:p>
          <a:p>
            <a:pPr algn="l">
              <a:spcBef>
                <a:spcPts val="0"/>
              </a:spcBef>
            </a:pPr>
            <a:r>
              <a:rPr lang="en-US" sz="1200" dirty="0">
                <a:solidFill>
                  <a:schemeClr val="tx1"/>
                </a:solidFill>
              </a:rPr>
              <a:t> </a:t>
            </a:r>
          </a:p>
          <a:p>
            <a:pPr algn="l">
              <a:spcBef>
                <a:spcPts val="0"/>
              </a:spcBef>
            </a:pPr>
            <a:r>
              <a:rPr lang="en-US" sz="1200" dirty="0">
                <a:solidFill>
                  <a:schemeClr val="tx1"/>
                </a:solidFill>
              </a:rPr>
              <a:t>APPROVAL OF MINUTES FROM AGM 2013:</a:t>
            </a:r>
          </a:p>
          <a:p>
            <a:pPr algn="l">
              <a:spcBef>
                <a:spcPts val="0"/>
              </a:spcBef>
            </a:pPr>
            <a:r>
              <a:rPr lang="en-US" sz="1200" dirty="0">
                <a:solidFill>
                  <a:schemeClr val="tx1"/>
                </a:solidFill>
              </a:rPr>
              <a:t>-motion by Barb Anderson and Nancy Labadie to approve minutes.  Carried</a:t>
            </a:r>
          </a:p>
          <a:p>
            <a:pPr algn="l">
              <a:spcBef>
                <a:spcPts val="0"/>
              </a:spcBef>
            </a:pPr>
            <a:r>
              <a:rPr lang="en-US" sz="1200" dirty="0">
                <a:solidFill>
                  <a:schemeClr val="tx1"/>
                </a:solidFill>
              </a:rPr>
              <a:t> </a:t>
            </a:r>
          </a:p>
          <a:p>
            <a:pPr algn="l">
              <a:spcBef>
                <a:spcPts val="0"/>
              </a:spcBef>
            </a:pPr>
            <a:r>
              <a:rPr lang="en-US" sz="1200" dirty="0">
                <a:solidFill>
                  <a:schemeClr val="tx1"/>
                </a:solidFill>
              </a:rPr>
              <a:t>BUSINESS ARISING FROM PREVIOUS AGM MINUTES:  NONE</a:t>
            </a:r>
          </a:p>
          <a:p>
            <a:pPr algn="l">
              <a:spcBef>
                <a:spcPts val="0"/>
              </a:spcBef>
            </a:pPr>
            <a:r>
              <a:rPr lang="en-US" sz="1200" dirty="0">
                <a:solidFill>
                  <a:schemeClr val="tx1"/>
                </a:solidFill>
              </a:rPr>
              <a:t> </a:t>
            </a:r>
          </a:p>
          <a:p>
            <a:pPr algn="l">
              <a:spcBef>
                <a:spcPts val="0"/>
              </a:spcBef>
            </a:pPr>
            <a:r>
              <a:rPr lang="en-US" sz="1200" dirty="0">
                <a:solidFill>
                  <a:schemeClr val="tx1"/>
                </a:solidFill>
              </a:rPr>
              <a:t>APPROVAL OF AGENDA:</a:t>
            </a:r>
          </a:p>
          <a:p>
            <a:pPr algn="l">
              <a:spcBef>
                <a:spcPts val="0"/>
              </a:spcBef>
            </a:pPr>
            <a:r>
              <a:rPr lang="en-US" sz="1200" dirty="0">
                <a:solidFill>
                  <a:schemeClr val="tx1"/>
                </a:solidFill>
              </a:rPr>
              <a:t>-motion by Jim Carrington and Nancy Labadie to accept agenda as presented.  Carried</a:t>
            </a:r>
          </a:p>
          <a:p>
            <a:pPr algn="l">
              <a:spcBef>
                <a:spcPts val="0"/>
              </a:spcBef>
            </a:pPr>
            <a:r>
              <a:rPr lang="en-US" sz="1200" dirty="0">
                <a:solidFill>
                  <a:schemeClr val="tx1"/>
                </a:solidFill>
              </a:rPr>
              <a:t> </a:t>
            </a:r>
          </a:p>
          <a:p>
            <a:pPr algn="l">
              <a:spcBef>
                <a:spcPts val="0"/>
              </a:spcBef>
            </a:pPr>
            <a:r>
              <a:rPr lang="en-US" sz="1200" dirty="0">
                <a:solidFill>
                  <a:schemeClr val="tx1"/>
                </a:solidFill>
              </a:rPr>
              <a:t>DECLARATION OF CONFLICT OF INTEREST:  NONE</a:t>
            </a:r>
          </a:p>
          <a:p>
            <a:pPr algn="l">
              <a:spcBef>
                <a:spcPts val="0"/>
              </a:spcBef>
            </a:pPr>
            <a:r>
              <a:rPr lang="en-US" sz="1200" dirty="0">
                <a:solidFill>
                  <a:schemeClr val="tx1"/>
                </a:solidFill>
              </a:rPr>
              <a:t> </a:t>
            </a:r>
          </a:p>
          <a:p>
            <a:pPr algn="l">
              <a:spcBef>
                <a:spcPts val="0"/>
              </a:spcBef>
            </a:pPr>
            <a:r>
              <a:rPr lang="en-US" sz="1200" dirty="0">
                <a:solidFill>
                  <a:schemeClr val="tx1"/>
                </a:solidFill>
              </a:rPr>
              <a:t>CHAIRMAN REMARKS:  PAUL SHETTELL</a:t>
            </a:r>
          </a:p>
          <a:p>
            <a:pPr algn="l">
              <a:spcBef>
                <a:spcPts val="0"/>
              </a:spcBef>
            </a:pPr>
            <a:r>
              <a:rPr lang="en-US" sz="1200" dirty="0">
                <a:solidFill>
                  <a:schemeClr val="tx1"/>
                </a:solidFill>
              </a:rPr>
              <a:t>-special thanks to the current board, Sgt. Jim </a:t>
            </a:r>
            <a:r>
              <a:rPr lang="en-US" sz="1200" dirty="0" err="1">
                <a:solidFill>
                  <a:schemeClr val="tx1"/>
                </a:solidFill>
              </a:rPr>
              <a:t>Lynds</a:t>
            </a:r>
            <a:r>
              <a:rPr lang="en-US" sz="1200" dirty="0">
                <a:solidFill>
                  <a:schemeClr val="tx1"/>
                </a:solidFill>
              </a:rPr>
              <a:t> and Connie Beneteau for another successful year</a:t>
            </a:r>
          </a:p>
          <a:p>
            <a:pPr algn="l">
              <a:spcBef>
                <a:spcPts val="0"/>
              </a:spcBef>
            </a:pPr>
            <a:r>
              <a:rPr lang="en-US" sz="1200" dirty="0">
                <a:solidFill>
                  <a:schemeClr val="tx1"/>
                </a:solidFill>
              </a:rPr>
              <a:t>-refer to the packages and also yellow vote cards</a:t>
            </a:r>
          </a:p>
          <a:p>
            <a:pPr algn="l">
              <a:spcBef>
                <a:spcPts val="0"/>
              </a:spcBef>
            </a:pPr>
            <a:r>
              <a:rPr lang="en-US" sz="1200" dirty="0">
                <a:solidFill>
                  <a:schemeClr val="tx1"/>
                </a:solidFill>
              </a:rPr>
              <a:t>-listing of events for 2014</a:t>
            </a:r>
          </a:p>
          <a:p>
            <a:pPr algn="l">
              <a:spcBef>
                <a:spcPts val="0"/>
              </a:spcBef>
            </a:pPr>
            <a:r>
              <a:rPr lang="en-US" sz="1200" dirty="0">
                <a:solidFill>
                  <a:schemeClr val="tx1"/>
                </a:solidFill>
              </a:rPr>
              <a:t>-the next 4 years could be challenging with new by-laws being proposed by the Municipality of Chatham-Kent</a:t>
            </a:r>
          </a:p>
          <a:p>
            <a:pPr algn="l">
              <a:spcBef>
                <a:spcPts val="0"/>
              </a:spcBef>
            </a:pPr>
            <a:r>
              <a:rPr lang="en-US" sz="1200" dirty="0">
                <a:solidFill>
                  <a:schemeClr val="tx1"/>
                </a:solidFill>
              </a:rPr>
              <a:t>-Shop the </a:t>
            </a:r>
            <a:r>
              <a:rPr lang="en-US" sz="1200" dirty="0" err="1">
                <a:solidFill>
                  <a:schemeClr val="tx1"/>
                </a:solidFill>
              </a:rPr>
              <a:t>Neighbourhood</a:t>
            </a:r>
            <a:endParaRPr lang="en-US" sz="1200" dirty="0">
              <a:solidFill>
                <a:schemeClr val="tx1"/>
              </a:solidFill>
            </a:endParaRPr>
          </a:p>
          <a:p>
            <a:pPr algn="l">
              <a:spcBef>
                <a:spcPts val="0"/>
              </a:spcBef>
            </a:pPr>
            <a:r>
              <a:rPr lang="en-US" sz="1200" dirty="0">
                <a:solidFill>
                  <a:schemeClr val="tx1"/>
                </a:solidFill>
              </a:rPr>
              <a:t>-HDTC-BIA should be attending conferences like FEO an OBIAA</a:t>
            </a:r>
          </a:p>
          <a:p>
            <a:pPr algn="l">
              <a:spcBef>
                <a:spcPts val="0"/>
              </a:spcBef>
            </a:pPr>
            <a:r>
              <a:rPr lang="en-US" sz="1200" dirty="0">
                <a:solidFill>
                  <a:schemeClr val="tx1"/>
                </a:solidFill>
              </a:rPr>
              <a:t>-possibility of hosting the 2018 OBIAA</a:t>
            </a:r>
          </a:p>
          <a:p>
            <a:pPr algn="l">
              <a:spcBef>
                <a:spcPts val="0"/>
              </a:spcBef>
            </a:pPr>
            <a:r>
              <a:rPr lang="en-US" sz="1200" dirty="0">
                <a:solidFill>
                  <a:schemeClr val="tx1"/>
                </a:solidFill>
              </a:rPr>
              <a:t> </a:t>
            </a:r>
          </a:p>
          <a:p>
            <a:pPr algn="l">
              <a:spcBef>
                <a:spcPts val="0"/>
              </a:spcBef>
            </a:pPr>
            <a:r>
              <a:rPr lang="en-US" sz="1200" dirty="0">
                <a:solidFill>
                  <a:schemeClr val="tx1"/>
                </a:solidFill>
              </a:rPr>
              <a:t>SECRETARY:  JIM CARRINGTON</a:t>
            </a:r>
          </a:p>
          <a:p>
            <a:pPr algn="l">
              <a:spcBef>
                <a:spcPts val="0"/>
              </a:spcBef>
            </a:pPr>
            <a:r>
              <a:rPr lang="en-US" sz="1200" dirty="0">
                <a:solidFill>
                  <a:schemeClr val="tx1"/>
                </a:solidFill>
              </a:rPr>
              <a:t>-final infrastructure report has gone to Council for approval</a:t>
            </a:r>
          </a:p>
          <a:p>
            <a:pPr algn="l">
              <a:spcBef>
                <a:spcPts val="0"/>
              </a:spcBef>
            </a:pPr>
            <a:r>
              <a:rPr lang="en-US" sz="1200" dirty="0">
                <a:solidFill>
                  <a:schemeClr val="tx1"/>
                </a:solidFill>
              </a:rPr>
              <a:t>-a plea for more merchant involvement</a:t>
            </a:r>
          </a:p>
          <a:p>
            <a:pPr algn="l">
              <a:spcBef>
                <a:spcPts val="0"/>
              </a:spcBef>
            </a:pPr>
            <a:r>
              <a:rPr lang="en-US" sz="1200" dirty="0">
                <a:solidFill>
                  <a:schemeClr val="tx1"/>
                </a:solidFill>
              </a:rPr>
              <a:t>-bringing back Fashion and the City on a smaller scale</a:t>
            </a:r>
          </a:p>
          <a:p>
            <a:pPr algn="l">
              <a:spcBef>
                <a:spcPts val="0"/>
              </a:spcBef>
            </a:pPr>
            <a:r>
              <a:rPr lang="en-US" sz="1200" dirty="0">
                <a:solidFill>
                  <a:schemeClr val="tx1"/>
                </a:solidFill>
              </a:rPr>
              <a:t>-financials are clear and transparent</a:t>
            </a:r>
          </a:p>
          <a:p>
            <a:pPr algn="l"/>
            <a:endParaRPr lang="en-US" sz="2400" dirty="0">
              <a:solidFill>
                <a:schemeClr val="tx1"/>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4057" b="15306"/>
          <a:stretch/>
        </p:blipFill>
        <p:spPr>
          <a:xfrm>
            <a:off x="5401732" y="118534"/>
            <a:ext cx="1228725" cy="74506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993" y="8422116"/>
            <a:ext cx="1727200" cy="52249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6693" y="8606344"/>
            <a:ext cx="1610783" cy="338264"/>
          </a:xfrm>
          <a:prstGeom prst="rect">
            <a:avLst/>
          </a:prstGeom>
        </p:spPr>
      </p:pic>
      <p:sp>
        <p:nvSpPr>
          <p:cNvPr id="8" name="Slide Number Placeholder 7"/>
          <p:cNvSpPr>
            <a:spLocks noGrp="1"/>
          </p:cNvSpPr>
          <p:nvPr>
            <p:ph type="sldNum" sz="quarter" idx="12"/>
          </p:nvPr>
        </p:nvSpPr>
        <p:spPr>
          <a:xfrm>
            <a:off x="3145526" y="8347831"/>
            <a:ext cx="384479" cy="486833"/>
          </a:xfrm>
        </p:spPr>
        <p:txBody>
          <a:bodyPr/>
          <a:lstStyle/>
          <a:p>
            <a:r>
              <a:rPr lang="en-US" sz="1000" dirty="0" smtClean="0"/>
              <a:t>4</a:t>
            </a:r>
            <a:endParaRPr lang="en-US" sz="1000" dirty="0"/>
          </a:p>
        </p:txBody>
      </p:sp>
    </p:spTree>
    <p:extLst>
      <p:ext uri="{BB962C8B-B14F-4D97-AF65-F5344CB8AC3E}">
        <p14:creationId xmlns:p14="http://schemas.microsoft.com/office/powerpoint/2010/main" val="4246551752"/>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9467" y="0"/>
            <a:ext cx="6053071" cy="8852494"/>
          </a:xfrm>
        </p:spPr>
        <p:txBody>
          <a:bodyPr>
            <a:noAutofit/>
          </a:bodyPr>
          <a:lstStyle/>
          <a:p>
            <a:pPr algn="l"/>
            <a:r>
              <a:rPr lang="en-US" dirty="0">
                <a:solidFill>
                  <a:schemeClr val="tx1"/>
                </a:solidFill>
              </a:rPr>
              <a:t> </a:t>
            </a:r>
            <a:r>
              <a:rPr lang="en-US" sz="1000" dirty="0">
                <a:solidFill>
                  <a:schemeClr val="tx1"/>
                </a:solidFill>
              </a:rPr>
              <a:t> </a:t>
            </a:r>
            <a:r>
              <a:rPr lang="en-US" sz="1000" dirty="0" smtClean="0">
                <a:solidFill>
                  <a:schemeClr val="tx1"/>
                </a:solidFill>
              </a:rPr>
              <a:t>Page 2 of 3 2014 Annual General Meeting Minutes</a:t>
            </a:r>
          </a:p>
          <a:p>
            <a:pPr algn="l">
              <a:spcBef>
                <a:spcPts val="0"/>
              </a:spcBef>
            </a:pPr>
            <a:r>
              <a:rPr lang="en-US" dirty="0" smtClean="0">
                <a:solidFill>
                  <a:schemeClr val="tx1"/>
                </a:solidFill>
              </a:rPr>
              <a:t>BOARD REPORTS:</a:t>
            </a:r>
          </a:p>
          <a:p>
            <a:pPr algn="l">
              <a:spcBef>
                <a:spcPts val="0"/>
              </a:spcBef>
            </a:pPr>
            <a:endParaRPr lang="en-US" dirty="0">
              <a:solidFill>
                <a:schemeClr val="tx1"/>
              </a:solidFill>
            </a:endParaRPr>
          </a:p>
          <a:p>
            <a:pPr algn="l">
              <a:spcBef>
                <a:spcPts val="0"/>
              </a:spcBef>
            </a:pPr>
            <a:r>
              <a:rPr lang="en-US" dirty="0">
                <a:solidFill>
                  <a:schemeClr val="tx1"/>
                </a:solidFill>
              </a:rPr>
              <a:t>STREETSCAPE:</a:t>
            </a:r>
          </a:p>
          <a:p>
            <a:pPr algn="l">
              <a:spcBef>
                <a:spcPts val="0"/>
              </a:spcBef>
            </a:pPr>
            <a:r>
              <a:rPr lang="en-US" dirty="0">
                <a:solidFill>
                  <a:schemeClr val="tx1"/>
                </a:solidFill>
              </a:rPr>
              <a:t> </a:t>
            </a:r>
            <a:r>
              <a:rPr lang="en-US" dirty="0" smtClean="0">
                <a:solidFill>
                  <a:schemeClr val="tx1"/>
                </a:solidFill>
              </a:rPr>
              <a:t>RYAN </a:t>
            </a:r>
            <a:r>
              <a:rPr lang="en-US" dirty="0">
                <a:solidFill>
                  <a:schemeClr val="tx1"/>
                </a:solidFill>
              </a:rPr>
              <a:t>JACQUES:  MCK</a:t>
            </a:r>
          </a:p>
          <a:p>
            <a:pPr algn="l">
              <a:spcBef>
                <a:spcPts val="0"/>
              </a:spcBef>
            </a:pPr>
            <a:r>
              <a:rPr lang="en-US" dirty="0">
                <a:solidFill>
                  <a:schemeClr val="tx1"/>
                </a:solidFill>
              </a:rPr>
              <a:t>-update plans for revitalization of downtown streetscape</a:t>
            </a:r>
          </a:p>
          <a:p>
            <a:pPr algn="l">
              <a:spcBef>
                <a:spcPts val="0"/>
              </a:spcBef>
            </a:pPr>
            <a:r>
              <a:rPr lang="en-US" dirty="0">
                <a:solidFill>
                  <a:schemeClr val="tx1"/>
                </a:solidFill>
              </a:rPr>
              <a:t>-the design was selected in September 2014</a:t>
            </a:r>
          </a:p>
          <a:p>
            <a:pPr algn="l">
              <a:spcBef>
                <a:spcPts val="0"/>
              </a:spcBef>
            </a:pPr>
            <a:r>
              <a:rPr lang="en-US" dirty="0">
                <a:solidFill>
                  <a:schemeClr val="tx1"/>
                </a:solidFill>
              </a:rPr>
              <a:t>-the report has a phasing plan but timelines will be based on tender and contractor availability</a:t>
            </a:r>
          </a:p>
          <a:p>
            <a:pPr algn="l">
              <a:spcBef>
                <a:spcPts val="0"/>
              </a:spcBef>
            </a:pPr>
            <a:r>
              <a:rPr lang="en-US" dirty="0">
                <a:solidFill>
                  <a:schemeClr val="tx1"/>
                </a:solidFill>
              </a:rPr>
              <a:t>-least amount of time will take three years with the longest being four </a:t>
            </a:r>
            <a:r>
              <a:rPr lang="en-US" dirty="0" smtClean="0">
                <a:solidFill>
                  <a:schemeClr val="tx1"/>
                </a:solidFill>
              </a:rPr>
              <a:t>years</a:t>
            </a:r>
          </a:p>
          <a:p>
            <a:pPr algn="l">
              <a:spcBef>
                <a:spcPts val="0"/>
              </a:spcBef>
            </a:pPr>
            <a:endParaRPr lang="en-US" dirty="0">
              <a:solidFill>
                <a:schemeClr val="tx1"/>
              </a:solidFill>
            </a:endParaRPr>
          </a:p>
          <a:p>
            <a:pPr algn="l">
              <a:spcBef>
                <a:spcPts val="0"/>
              </a:spcBef>
            </a:pPr>
            <a:r>
              <a:rPr lang="en-US" dirty="0">
                <a:solidFill>
                  <a:schemeClr val="tx1"/>
                </a:solidFill>
              </a:rPr>
              <a:t>MARKETING AND PROMOTION:</a:t>
            </a:r>
          </a:p>
          <a:p>
            <a:pPr algn="l">
              <a:spcBef>
                <a:spcPts val="0"/>
              </a:spcBef>
            </a:pPr>
            <a:r>
              <a:rPr lang="en-US" dirty="0">
                <a:solidFill>
                  <a:schemeClr val="tx1"/>
                </a:solidFill>
              </a:rPr>
              <a:t>BRIAN WORRALL:  MCK  </a:t>
            </a:r>
          </a:p>
          <a:p>
            <a:pPr algn="l">
              <a:spcBef>
                <a:spcPts val="0"/>
              </a:spcBef>
            </a:pPr>
            <a:r>
              <a:rPr lang="en-US" dirty="0">
                <a:solidFill>
                  <a:schemeClr val="tx1"/>
                </a:solidFill>
              </a:rPr>
              <a:t>-spoke on CK Branding</a:t>
            </a:r>
          </a:p>
          <a:p>
            <a:pPr algn="l">
              <a:spcBef>
                <a:spcPts val="0"/>
              </a:spcBef>
            </a:pPr>
            <a:r>
              <a:rPr lang="en-US" dirty="0">
                <a:solidFill>
                  <a:schemeClr val="tx1"/>
                </a:solidFill>
              </a:rPr>
              <a:t>-a website has been created as an on-line resource with tools anyone can use with photos and </a:t>
            </a:r>
            <a:r>
              <a:rPr lang="en-US" dirty="0" smtClean="0">
                <a:solidFill>
                  <a:schemeClr val="tx1"/>
                </a:solidFill>
              </a:rPr>
              <a:t>videos</a:t>
            </a:r>
          </a:p>
          <a:p>
            <a:pPr algn="l">
              <a:spcBef>
                <a:spcPts val="0"/>
              </a:spcBef>
            </a:pPr>
            <a:endParaRPr lang="en-US" dirty="0">
              <a:solidFill>
                <a:schemeClr val="tx1"/>
              </a:solidFill>
            </a:endParaRPr>
          </a:p>
          <a:p>
            <a:pPr algn="l">
              <a:spcBef>
                <a:spcPts val="0"/>
              </a:spcBef>
            </a:pPr>
            <a:r>
              <a:rPr lang="en-US" dirty="0">
                <a:solidFill>
                  <a:schemeClr val="tx1"/>
                </a:solidFill>
              </a:rPr>
              <a:t>FESTIVAL AND EVENTS</a:t>
            </a:r>
          </a:p>
          <a:p>
            <a:pPr algn="l">
              <a:spcBef>
                <a:spcPts val="0"/>
              </a:spcBef>
            </a:pPr>
            <a:r>
              <a:rPr lang="en-US" dirty="0">
                <a:solidFill>
                  <a:schemeClr val="tx1"/>
                </a:solidFill>
              </a:rPr>
              <a:t>-Shop the </a:t>
            </a:r>
            <a:r>
              <a:rPr lang="en-US" dirty="0" err="1">
                <a:solidFill>
                  <a:schemeClr val="tx1"/>
                </a:solidFill>
              </a:rPr>
              <a:t>Neighbourhood</a:t>
            </a:r>
            <a:r>
              <a:rPr lang="en-US" dirty="0">
                <a:solidFill>
                  <a:schemeClr val="tx1"/>
                </a:solidFill>
              </a:rPr>
              <a:t>, November 29, /2015</a:t>
            </a:r>
          </a:p>
          <a:p>
            <a:pPr algn="l">
              <a:spcBef>
                <a:spcPts val="0"/>
              </a:spcBef>
            </a:pPr>
            <a:r>
              <a:rPr lang="en-US" dirty="0">
                <a:solidFill>
                  <a:schemeClr val="tx1"/>
                </a:solidFill>
              </a:rPr>
              <a:t>-Fashion and the City</a:t>
            </a:r>
          </a:p>
          <a:p>
            <a:pPr algn="l">
              <a:spcBef>
                <a:spcPts val="0"/>
              </a:spcBef>
            </a:pPr>
            <a:r>
              <a:rPr lang="en-US" dirty="0">
                <a:solidFill>
                  <a:schemeClr val="tx1"/>
                </a:solidFill>
              </a:rPr>
              <a:t>-</a:t>
            </a:r>
            <a:r>
              <a:rPr lang="en-US" dirty="0" err="1">
                <a:solidFill>
                  <a:schemeClr val="tx1"/>
                </a:solidFill>
              </a:rPr>
              <a:t>RetroFest</a:t>
            </a:r>
            <a:r>
              <a:rPr lang="en-US" dirty="0">
                <a:solidFill>
                  <a:schemeClr val="tx1"/>
                </a:solidFill>
                <a:sym typeface="Times New Roman" panose="02020603050405020304" pitchFamily="18" charset="0"/>
              </a:rPr>
              <a:t>™</a:t>
            </a:r>
            <a:endParaRPr lang="en-US" dirty="0">
              <a:solidFill>
                <a:schemeClr val="tx1"/>
              </a:solidFill>
            </a:endParaRPr>
          </a:p>
          <a:p>
            <a:pPr algn="l">
              <a:spcBef>
                <a:spcPts val="0"/>
              </a:spcBef>
            </a:pPr>
            <a:r>
              <a:rPr lang="en-US" dirty="0">
                <a:solidFill>
                  <a:schemeClr val="tx1"/>
                </a:solidFill>
              </a:rPr>
              <a:t>-Santa Claus Parade</a:t>
            </a:r>
          </a:p>
          <a:p>
            <a:pPr algn="l">
              <a:spcBef>
                <a:spcPts val="0"/>
              </a:spcBef>
            </a:pPr>
            <a:r>
              <a:rPr lang="en-US" dirty="0">
                <a:solidFill>
                  <a:schemeClr val="tx1"/>
                </a:solidFill>
              </a:rPr>
              <a:t>-First </a:t>
            </a:r>
            <a:r>
              <a:rPr lang="en-US" dirty="0" smtClean="0">
                <a:solidFill>
                  <a:schemeClr val="tx1"/>
                </a:solidFill>
              </a:rPr>
              <a:t>Friday</a:t>
            </a:r>
          </a:p>
          <a:p>
            <a:pPr algn="l">
              <a:spcBef>
                <a:spcPts val="0"/>
              </a:spcBef>
            </a:pPr>
            <a:endParaRPr lang="en-US" dirty="0">
              <a:solidFill>
                <a:schemeClr val="tx1"/>
              </a:solidFill>
            </a:endParaRPr>
          </a:p>
          <a:p>
            <a:pPr algn="l">
              <a:spcBef>
                <a:spcPts val="0"/>
              </a:spcBef>
            </a:pPr>
            <a:r>
              <a:rPr lang="en-US" dirty="0">
                <a:solidFill>
                  <a:schemeClr val="tx1"/>
                </a:solidFill>
              </a:rPr>
              <a:t>INFRASTRUCTURE:  JIM CARRINGTON</a:t>
            </a:r>
          </a:p>
          <a:p>
            <a:pPr algn="l">
              <a:spcBef>
                <a:spcPts val="0"/>
              </a:spcBef>
            </a:pPr>
            <a:r>
              <a:rPr lang="en-US" dirty="0">
                <a:solidFill>
                  <a:schemeClr val="tx1"/>
                </a:solidFill>
              </a:rPr>
              <a:t>-final infrastructure report has gone to Council and has been </a:t>
            </a:r>
            <a:r>
              <a:rPr lang="en-US" dirty="0" smtClean="0">
                <a:solidFill>
                  <a:schemeClr val="tx1"/>
                </a:solidFill>
              </a:rPr>
              <a:t>approved</a:t>
            </a:r>
          </a:p>
          <a:p>
            <a:pPr algn="l">
              <a:spcBef>
                <a:spcPts val="0"/>
              </a:spcBef>
            </a:pPr>
            <a:endParaRPr lang="en-US" dirty="0">
              <a:solidFill>
                <a:schemeClr val="tx1"/>
              </a:solidFill>
            </a:endParaRPr>
          </a:p>
          <a:p>
            <a:pPr algn="l">
              <a:spcBef>
                <a:spcPts val="0"/>
              </a:spcBef>
            </a:pPr>
            <a:r>
              <a:rPr lang="en-US" dirty="0">
                <a:solidFill>
                  <a:schemeClr val="tx1"/>
                </a:solidFill>
              </a:rPr>
              <a:t>FINANCIALS:  JIM CARRINGTON</a:t>
            </a:r>
          </a:p>
          <a:p>
            <a:pPr algn="l">
              <a:spcBef>
                <a:spcPts val="0"/>
              </a:spcBef>
            </a:pPr>
            <a:r>
              <a:rPr lang="en-US" dirty="0">
                <a:solidFill>
                  <a:schemeClr val="tx1"/>
                </a:solidFill>
              </a:rPr>
              <a:t>-comparison shown from 2010 through to 2015</a:t>
            </a:r>
          </a:p>
          <a:p>
            <a:pPr algn="l">
              <a:spcBef>
                <a:spcPts val="0"/>
              </a:spcBef>
            </a:pPr>
            <a:r>
              <a:rPr lang="en-US" dirty="0">
                <a:solidFill>
                  <a:schemeClr val="tx1"/>
                </a:solidFill>
              </a:rPr>
              <a:t>-all financials are transparent and in your merchant package</a:t>
            </a:r>
          </a:p>
          <a:p>
            <a:pPr algn="l">
              <a:spcBef>
                <a:spcPts val="0"/>
              </a:spcBef>
            </a:pPr>
            <a:r>
              <a:rPr lang="en-US" dirty="0">
                <a:solidFill>
                  <a:schemeClr val="tx1"/>
                </a:solidFill>
              </a:rPr>
              <a:t>-there is a $20,182.81 current projection of funds remaining on December 31st.  This due to the HST from 2011 going </a:t>
            </a:r>
            <a:r>
              <a:rPr lang="en-US" dirty="0" smtClean="0">
                <a:solidFill>
                  <a:schemeClr val="tx1"/>
                </a:solidFill>
              </a:rPr>
              <a:t>through </a:t>
            </a:r>
            <a:r>
              <a:rPr lang="en-US" dirty="0">
                <a:solidFill>
                  <a:schemeClr val="tx1"/>
                </a:solidFill>
              </a:rPr>
              <a:t>2014.  Also a stereo system was sold for 2600.00. </a:t>
            </a:r>
            <a:endParaRPr lang="en-US" dirty="0" smtClean="0">
              <a:solidFill>
                <a:schemeClr val="tx1"/>
              </a:solidFill>
            </a:endParaRPr>
          </a:p>
          <a:p>
            <a:pPr algn="l">
              <a:spcBef>
                <a:spcPts val="0"/>
              </a:spcBef>
            </a:pPr>
            <a:r>
              <a:rPr lang="en-US" dirty="0">
                <a:solidFill>
                  <a:schemeClr val="tx1"/>
                </a:solidFill>
              </a:rPr>
              <a:t> </a:t>
            </a:r>
          </a:p>
          <a:p>
            <a:pPr algn="l">
              <a:spcBef>
                <a:spcPts val="0"/>
              </a:spcBef>
            </a:pPr>
            <a:r>
              <a:rPr lang="en-US" dirty="0">
                <a:solidFill>
                  <a:schemeClr val="tx1"/>
                </a:solidFill>
              </a:rPr>
              <a:t>-motion by Lynn O’Brien and Nancy Labadie to reflect current carry-over from 2014 into 2015 revised budget.  </a:t>
            </a:r>
            <a:r>
              <a:rPr lang="en-US" dirty="0" smtClean="0">
                <a:solidFill>
                  <a:schemeClr val="tx1"/>
                </a:solidFill>
              </a:rPr>
              <a:t>Carried</a:t>
            </a:r>
          </a:p>
          <a:p>
            <a:pPr algn="l">
              <a:spcBef>
                <a:spcPts val="0"/>
              </a:spcBef>
            </a:pPr>
            <a:endParaRPr lang="en-US" dirty="0">
              <a:solidFill>
                <a:schemeClr val="tx1"/>
              </a:solidFill>
            </a:endParaRPr>
          </a:p>
          <a:p>
            <a:pPr algn="l">
              <a:spcBef>
                <a:spcPts val="0"/>
              </a:spcBef>
            </a:pPr>
            <a:r>
              <a:rPr lang="en-US" dirty="0">
                <a:solidFill>
                  <a:schemeClr val="tx1"/>
                </a:solidFill>
              </a:rPr>
              <a:t>-motion by Lynn O’Brian and Jamie </a:t>
            </a:r>
            <a:r>
              <a:rPr lang="en-US" dirty="0" err="1">
                <a:solidFill>
                  <a:schemeClr val="tx1"/>
                </a:solidFill>
              </a:rPr>
              <a:t>Rioux</a:t>
            </a:r>
            <a:r>
              <a:rPr lang="en-US" dirty="0">
                <a:solidFill>
                  <a:schemeClr val="tx1"/>
                </a:solidFill>
              </a:rPr>
              <a:t> approve budget for 2015 with suggested changes.  Carried.</a:t>
            </a:r>
          </a:p>
          <a:p>
            <a:pPr algn="l">
              <a:spcBef>
                <a:spcPts val="0"/>
              </a:spcBef>
            </a:pPr>
            <a:r>
              <a:rPr lang="en-US" dirty="0">
                <a:solidFill>
                  <a:schemeClr val="tx1"/>
                </a:solidFill>
              </a:rPr>
              <a:t>NEW BUSINESS:  NONE</a:t>
            </a:r>
          </a:p>
          <a:p>
            <a:pPr algn="l">
              <a:spcBef>
                <a:spcPts val="0"/>
              </a:spcBef>
            </a:pPr>
            <a:endParaRPr lang="en-US" dirty="0" smtClean="0">
              <a:solidFill>
                <a:schemeClr val="tx1"/>
              </a:solidFill>
            </a:endParaRPr>
          </a:p>
          <a:p>
            <a:pPr algn="l">
              <a:spcBef>
                <a:spcPts val="0"/>
              </a:spcBef>
            </a:pPr>
            <a:endParaRPr lang="en-US" dirty="0">
              <a:solidFill>
                <a:schemeClr val="tx1"/>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4057" b="15306"/>
          <a:stretch/>
        </p:blipFill>
        <p:spPr>
          <a:xfrm>
            <a:off x="5401732" y="118534"/>
            <a:ext cx="1228725" cy="74506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467" y="8495694"/>
            <a:ext cx="1422400" cy="43028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9674" y="8591247"/>
            <a:ext cx="1610783" cy="338264"/>
          </a:xfrm>
          <a:prstGeom prst="rect">
            <a:avLst/>
          </a:prstGeom>
        </p:spPr>
      </p:pic>
      <p:sp>
        <p:nvSpPr>
          <p:cNvPr id="8" name="Slide Number Placeholder 7"/>
          <p:cNvSpPr>
            <a:spLocks noGrp="1"/>
          </p:cNvSpPr>
          <p:nvPr>
            <p:ph type="sldNum" sz="quarter" idx="12"/>
          </p:nvPr>
        </p:nvSpPr>
        <p:spPr>
          <a:xfrm>
            <a:off x="3145526" y="8347831"/>
            <a:ext cx="384479" cy="486833"/>
          </a:xfrm>
        </p:spPr>
        <p:txBody>
          <a:bodyPr/>
          <a:lstStyle/>
          <a:p>
            <a:r>
              <a:rPr lang="en-US" sz="1000" dirty="0" smtClean="0"/>
              <a:t>5</a:t>
            </a:r>
            <a:endParaRPr lang="en-US" sz="1000" dirty="0"/>
          </a:p>
        </p:txBody>
      </p:sp>
    </p:spTree>
    <p:extLst>
      <p:ext uri="{BB962C8B-B14F-4D97-AF65-F5344CB8AC3E}">
        <p14:creationId xmlns:p14="http://schemas.microsoft.com/office/powerpoint/2010/main" val="60590354"/>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863594"/>
            <a:ext cx="5883738" cy="7988899"/>
          </a:xfrm>
        </p:spPr>
        <p:txBody>
          <a:bodyPr>
            <a:noAutofit/>
          </a:bodyPr>
          <a:lstStyle/>
          <a:p>
            <a:pPr algn="l"/>
            <a:r>
              <a:rPr lang="en-US" dirty="0">
                <a:solidFill>
                  <a:schemeClr val="tx1"/>
                </a:solidFill>
              </a:rPr>
              <a:t> </a:t>
            </a:r>
            <a:r>
              <a:rPr lang="en-US" sz="1000" dirty="0">
                <a:solidFill>
                  <a:schemeClr val="tx1"/>
                </a:solidFill>
              </a:rPr>
              <a:t> </a:t>
            </a:r>
            <a:r>
              <a:rPr lang="en-US" sz="1000" dirty="0" smtClean="0">
                <a:solidFill>
                  <a:schemeClr val="tx1"/>
                </a:solidFill>
              </a:rPr>
              <a:t>Page 3 of 3 2014 </a:t>
            </a:r>
            <a:r>
              <a:rPr lang="en-US" sz="1000" dirty="0">
                <a:solidFill>
                  <a:schemeClr val="tx1"/>
                </a:solidFill>
              </a:rPr>
              <a:t>Annual General Meeting Minutes</a:t>
            </a:r>
          </a:p>
          <a:p>
            <a:pPr algn="l"/>
            <a:endParaRPr lang="en-US" sz="1000" dirty="0" smtClean="0">
              <a:solidFill>
                <a:schemeClr val="tx1"/>
              </a:solidFill>
            </a:endParaRPr>
          </a:p>
          <a:p>
            <a:pPr algn="l">
              <a:spcBef>
                <a:spcPts val="0"/>
              </a:spcBef>
            </a:pPr>
            <a:endParaRPr lang="en-US" dirty="0">
              <a:solidFill>
                <a:schemeClr val="tx1"/>
              </a:solidFill>
            </a:endParaRPr>
          </a:p>
          <a:p>
            <a:pPr algn="l"/>
            <a:r>
              <a:rPr lang="en-US" dirty="0">
                <a:solidFill>
                  <a:schemeClr val="tx1"/>
                </a:solidFill>
              </a:rPr>
              <a:t> NOMINATION OF BOARD MEMBERS;</a:t>
            </a:r>
          </a:p>
          <a:p>
            <a:pPr algn="l"/>
            <a:r>
              <a:rPr lang="en-US" dirty="0">
                <a:solidFill>
                  <a:schemeClr val="tx1"/>
                </a:solidFill>
              </a:rPr>
              <a:t>-motion by Paul </a:t>
            </a:r>
            <a:r>
              <a:rPr lang="en-US" dirty="0" err="1">
                <a:solidFill>
                  <a:schemeClr val="tx1"/>
                </a:solidFill>
              </a:rPr>
              <a:t>Shettell</a:t>
            </a:r>
            <a:r>
              <a:rPr lang="en-US" dirty="0">
                <a:solidFill>
                  <a:schemeClr val="tx1"/>
                </a:solidFill>
              </a:rPr>
              <a:t> and Barb Anderson to nominated Katie Zimmer.  Carried</a:t>
            </a:r>
          </a:p>
          <a:p>
            <a:pPr algn="l"/>
            <a:r>
              <a:rPr lang="en-US" dirty="0">
                <a:solidFill>
                  <a:schemeClr val="tx1"/>
                </a:solidFill>
              </a:rPr>
              <a:t>-motion by Ben </a:t>
            </a:r>
            <a:r>
              <a:rPr lang="en-US" dirty="0" err="1">
                <a:solidFill>
                  <a:schemeClr val="tx1"/>
                </a:solidFill>
              </a:rPr>
              <a:t>Srokosz</a:t>
            </a:r>
            <a:r>
              <a:rPr lang="en-US" dirty="0">
                <a:solidFill>
                  <a:schemeClr val="tx1"/>
                </a:solidFill>
              </a:rPr>
              <a:t> and Jaclyn </a:t>
            </a:r>
            <a:r>
              <a:rPr lang="en-US" dirty="0" err="1">
                <a:solidFill>
                  <a:schemeClr val="tx1"/>
                </a:solidFill>
              </a:rPr>
              <a:t>Gillier</a:t>
            </a:r>
            <a:r>
              <a:rPr lang="en-US" dirty="0">
                <a:solidFill>
                  <a:schemeClr val="tx1"/>
                </a:solidFill>
              </a:rPr>
              <a:t> to nominated Lesley Grand.  Carried</a:t>
            </a:r>
          </a:p>
          <a:p>
            <a:pPr algn="l"/>
            <a:r>
              <a:rPr lang="en-US" dirty="0">
                <a:solidFill>
                  <a:schemeClr val="tx1"/>
                </a:solidFill>
              </a:rPr>
              <a:t>-motion by Andrew Thiel and Jamie </a:t>
            </a:r>
            <a:r>
              <a:rPr lang="en-US" dirty="0" err="1">
                <a:solidFill>
                  <a:schemeClr val="tx1"/>
                </a:solidFill>
              </a:rPr>
              <a:t>Rioux</a:t>
            </a:r>
            <a:r>
              <a:rPr lang="en-US" dirty="0">
                <a:solidFill>
                  <a:schemeClr val="tx1"/>
                </a:solidFill>
              </a:rPr>
              <a:t> to nominate Jim Carrington.   Carried</a:t>
            </a:r>
          </a:p>
          <a:p>
            <a:pPr algn="l"/>
            <a:r>
              <a:rPr lang="en-US" dirty="0">
                <a:solidFill>
                  <a:schemeClr val="tx1"/>
                </a:solidFill>
              </a:rPr>
              <a:t>-motion by Nancy Labadie and Jim Carrington to nominate Jaclyn </a:t>
            </a:r>
            <a:r>
              <a:rPr lang="en-US" dirty="0" err="1">
                <a:solidFill>
                  <a:schemeClr val="tx1"/>
                </a:solidFill>
              </a:rPr>
              <a:t>Gillier</a:t>
            </a:r>
            <a:r>
              <a:rPr lang="en-US" dirty="0">
                <a:solidFill>
                  <a:schemeClr val="tx1"/>
                </a:solidFill>
              </a:rPr>
              <a:t>.   Carried</a:t>
            </a:r>
          </a:p>
          <a:p>
            <a:pPr algn="l"/>
            <a:r>
              <a:rPr lang="en-US" dirty="0">
                <a:solidFill>
                  <a:schemeClr val="tx1"/>
                </a:solidFill>
              </a:rPr>
              <a:t>-motion by Andrew Theil and </a:t>
            </a:r>
            <a:r>
              <a:rPr lang="en-US" dirty="0" err="1">
                <a:solidFill>
                  <a:schemeClr val="tx1"/>
                </a:solidFill>
              </a:rPr>
              <a:t>Marjolaine</a:t>
            </a:r>
            <a:r>
              <a:rPr lang="en-US" dirty="0">
                <a:solidFill>
                  <a:schemeClr val="tx1"/>
                </a:solidFill>
              </a:rPr>
              <a:t> (from Shepard’s Way Inn) to nominated Nancy Labadie.  Carried</a:t>
            </a:r>
          </a:p>
          <a:p>
            <a:pPr algn="l"/>
            <a:r>
              <a:rPr lang="en-US" dirty="0">
                <a:solidFill>
                  <a:schemeClr val="tx1"/>
                </a:solidFill>
              </a:rPr>
              <a:t>-motion by Jamie </a:t>
            </a:r>
            <a:r>
              <a:rPr lang="en-US" dirty="0" err="1">
                <a:solidFill>
                  <a:schemeClr val="tx1"/>
                </a:solidFill>
              </a:rPr>
              <a:t>Rioux</a:t>
            </a:r>
            <a:r>
              <a:rPr lang="en-US" dirty="0">
                <a:solidFill>
                  <a:schemeClr val="tx1"/>
                </a:solidFill>
              </a:rPr>
              <a:t> and Ben </a:t>
            </a:r>
            <a:r>
              <a:rPr lang="en-US" dirty="0" err="1">
                <a:solidFill>
                  <a:schemeClr val="tx1"/>
                </a:solidFill>
              </a:rPr>
              <a:t>Srokosz</a:t>
            </a:r>
            <a:r>
              <a:rPr lang="en-US" dirty="0">
                <a:solidFill>
                  <a:schemeClr val="tx1"/>
                </a:solidFill>
              </a:rPr>
              <a:t> to nominate Paul </a:t>
            </a:r>
            <a:r>
              <a:rPr lang="en-US" dirty="0" err="1">
                <a:solidFill>
                  <a:schemeClr val="tx1"/>
                </a:solidFill>
              </a:rPr>
              <a:t>Shettell</a:t>
            </a:r>
            <a:r>
              <a:rPr lang="en-US" dirty="0">
                <a:solidFill>
                  <a:schemeClr val="tx1"/>
                </a:solidFill>
              </a:rPr>
              <a:t>.   Carried</a:t>
            </a:r>
          </a:p>
          <a:p>
            <a:pPr algn="l"/>
            <a:r>
              <a:rPr lang="en-US" dirty="0">
                <a:solidFill>
                  <a:schemeClr val="tx1"/>
                </a:solidFill>
              </a:rPr>
              <a:t>-motion by Jim Carrington and Nancy Labadie to close nominations.  Carried</a:t>
            </a:r>
          </a:p>
          <a:p>
            <a:pPr algn="l"/>
            <a:r>
              <a:rPr lang="en-US" dirty="0">
                <a:solidFill>
                  <a:schemeClr val="tx1"/>
                </a:solidFill>
              </a:rPr>
              <a:t> </a:t>
            </a:r>
          </a:p>
          <a:p>
            <a:pPr algn="l"/>
            <a:r>
              <a:rPr lang="en-US" dirty="0">
                <a:solidFill>
                  <a:schemeClr val="tx1"/>
                </a:solidFill>
              </a:rPr>
              <a:t>Next AGM to be in November 2015. Date to be determined.</a:t>
            </a:r>
          </a:p>
          <a:p>
            <a:pPr algn="l"/>
            <a:r>
              <a:rPr lang="en-US" dirty="0">
                <a:solidFill>
                  <a:schemeClr val="tx1"/>
                </a:solidFill>
              </a:rPr>
              <a:t>-motion by Barb Anderson and Lynn O’Brien to adjourn.  Carried</a:t>
            </a:r>
          </a:p>
          <a:p>
            <a:pPr algn="l">
              <a:spcBef>
                <a:spcPts val="0"/>
              </a:spcBef>
            </a:pPr>
            <a:endParaRPr lang="en-US" dirty="0">
              <a:solidFill>
                <a:schemeClr val="tx1"/>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4057" b="15306"/>
          <a:stretch/>
        </p:blipFill>
        <p:spPr>
          <a:xfrm>
            <a:off x="5401732" y="118534"/>
            <a:ext cx="1228725" cy="74506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467" y="8495694"/>
            <a:ext cx="1422400" cy="43028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9674" y="8591247"/>
            <a:ext cx="1610783" cy="338264"/>
          </a:xfrm>
          <a:prstGeom prst="rect">
            <a:avLst/>
          </a:prstGeom>
        </p:spPr>
      </p:pic>
      <p:sp>
        <p:nvSpPr>
          <p:cNvPr id="8" name="Slide Number Placeholder 7"/>
          <p:cNvSpPr>
            <a:spLocks noGrp="1"/>
          </p:cNvSpPr>
          <p:nvPr>
            <p:ph type="sldNum" sz="quarter" idx="12"/>
          </p:nvPr>
        </p:nvSpPr>
        <p:spPr>
          <a:xfrm>
            <a:off x="3145526" y="8347831"/>
            <a:ext cx="384479" cy="486833"/>
          </a:xfrm>
        </p:spPr>
        <p:txBody>
          <a:bodyPr/>
          <a:lstStyle/>
          <a:p>
            <a:r>
              <a:rPr lang="en-US" sz="1000" dirty="0" smtClean="0"/>
              <a:t>6</a:t>
            </a:r>
            <a:endParaRPr lang="en-US" sz="1000" dirty="0"/>
          </a:p>
        </p:txBody>
      </p:sp>
    </p:spTree>
    <p:extLst>
      <p:ext uri="{BB962C8B-B14F-4D97-AF65-F5344CB8AC3E}">
        <p14:creationId xmlns:p14="http://schemas.microsoft.com/office/powerpoint/2010/main" val="1771750463"/>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2649284" y="2585452"/>
            <a:ext cx="3673031" cy="2096114"/>
          </a:xfrm>
        </p:spPr>
        <p:txBody>
          <a:bodyPr/>
          <a:lstStyle/>
          <a:p>
            <a:pPr marL="171450" indent="-171450">
              <a:buClrTx/>
              <a:buFont typeface="Wingdings" panose="05000000000000000000" pitchFamily="2" charset="2"/>
              <a:buChar char="§"/>
            </a:pPr>
            <a:r>
              <a:rPr lang="en-US" sz="1200" dirty="0" smtClean="0">
                <a:solidFill>
                  <a:schemeClr val="tx1"/>
                </a:solidFill>
              </a:rPr>
              <a:t>Specific </a:t>
            </a:r>
            <a:r>
              <a:rPr lang="en-US" sz="1200" b="1" u="sng" dirty="0" smtClean="0">
                <a:solidFill>
                  <a:schemeClr val="tx1"/>
                </a:solidFill>
              </a:rPr>
              <a:t>Municipal Council Meeting </a:t>
            </a:r>
            <a:r>
              <a:rPr lang="en-US" sz="1200" dirty="0" smtClean="0">
                <a:solidFill>
                  <a:schemeClr val="tx1"/>
                </a:solidFill>
              </a:rPr>
              <a:t>Such as Jan.20</a:t>
            </a:r>
            <a:r>
              <a:rPr lang="en-US" sz="1200" baseline="30000" dirty="0" smtClean="0">
                <a:solidFill>
                  <a:schemeClr val="tx1"/>
                </a:solidFill>
              </a:rPr>
              <a:t>th</a:t>
            </a:r>
            <a:r>
              <a:rPr lang="en-US" sz="1200" dirty="0" smtClean="0">
                <a:solidFill>
                  <a:schemeClr val="tx1"/>
                </a:solidFill>
              </a:rPr>
              <a:t> Municipal Budget. </a:t>
            </a:r>
          </a:p>
          <a:p>
            <a:pPr marL="171450" indent="-171450">
              <a:buClrTx/>
              <a:buFont typeface="Wingdings" panose="05000000000000000000" pitchFamily="2" charset="2"/>
              <a:buChar char="§"/>
            </a:pPr>
            <a:r>
              <a:rPr lang="en-US" sz="1200" dirty="0" smtClean="0">
                <a:solidFill>
                  <a:schemeClr val="tx1"/>
                </a:solidFill>
              </a:rPr>
              <a:t>CK Branding presentations. </a:t>
            </a:r>
          </a:p>
          <a:p>
            <a:pPr marL="171450" indent="-171450">
              <a:buClrTx/>
              <a:buFont typeface="Wingdings" panose="05000000000000000000" pitchFamily="2" charset="2"/>
              <a:buChar char="§"/>
            </a:pPr>
            <a:r>
              <a:rPr lang="en-US" sz="1200" dirty="0" smtClean="0">
                <a:solidFill>
                  <a:schemeClr val="tx1"/>
                </a:solidFill>
              </a:rPr>
              <a:t>March 23</a:t>
            </a:r>
            <a:r>
              <a:rPr lang="en-US" sz="1200" baseline="30000" dirty="0" smtClean="0">
                <a:solidFill>
                  <a:schemeClr val="tx1"/>
                </a:solidFill>
              </a:rPr>
              <a:t>rd</a:t>
            </a:r>
            <a:r>
              <a:rPr lang="en-US" sz="1200" dirty="0" smtClean="0">
                <a:solidFill>
                  <a:schemeClr val="tx1"/>
                </a:solidFill>
              </a:rPr>
              <a:t> Municipal Council Meeting for the BIA By-law changes. Meeting with Dave </a:t>
            </a:r>
            <a:r>
              <a:rPr lang="en-US" sz="1200" dirty="0" err="1" smtClean="0">
                <a:solidFill>
                  <a:schemeClr val="tx1"/>
                </a:solidFill>
              </a:rPr>
              <a:t>Vankestern</a:t>
            </a:r>
            <a:r>
              <a:rPr lang="en-US" sz="1200" dirty="0" smtClean="0">
                <a:solidFill>
                  <a:schemeClr val="tx1"/>
                </a:solidFill>
              </a:rPr>
              <a:t> over Grant issues.</a:t>
            </a:r>
          </a:p>
          <a:p>
            <a:pPr marL="171450" indent="-171450">
              <a:buClrTx/>
              <a:buFont typeface="Wingdings" panose="05000000000000000000" pitchFamily="2" charset="2"/>
              <a:buChar char="§"/>
            </a:pPr>
            <a:r>
              <a:rPr lang="en-US" sz="1200" dirty="0" smtClean="0">
                <a:solidFill>
                  <a:schemeClr val="tx1"/>
                </a:solidFill>
              </a:rPr>
              <a:t>Special Events meetings with Megan Robinson. </a:t>
            </a:r>
            <a:r>
              <a:rPr lang="en-US" sz="1200" b="1" u="sng" dirty="0" smtClean="0">
                <a:solidFill>
                  <a:schemeClr val="tx1"/>
                </a:solidFill>
              </a:rPr>
              <a:t>Streetscape</a:t>
            </a:r>
            <a:r>
              <a:rPr lang="en-US" sz="1200" dirty="0" smtClean="0">
                <a:solidFill>
                  <a:schemeClr val="tx1"/>
                </a:solidFill>
              </a:rPr>
              <a:t>: Meetings with Ryan Jacques; property owners to gather input. Council meetings for support for the Downtown Chatham Streetscape</a:t>
            </a:r>
            <a:endParaRPr lang="en-US" sz="1200" dirty="0">
              <a:solidFill>
                <a:schemeClr val="tx1"/>
              </a:solidFill>
            </a:endParaRPr>
          </a:p>
        </p:txBody>
      </p:sp>
      <p:sp>
        <p:nvSpPr>
          <p:cNvPr id="4" name="Text Placeholder 3"/>
          <p:cNvSpPr>
            <a:spLocks noGrp="1"/>
          </p:cNvSpPr>
          <p:nvPr>
            <p:ph type="body" sz="quarter" idx="15"/>
          </p:nvPr>
        </p:nvSpPr>
        <p:spPr>
          <a:xfrm>
            <a:off x="1715326" y="862832"/>
            <a:ext cx="4794917" cy="1618943"/>
          </a:xfrm>
        </p:spPr>
        <p:txBody>
          <a:bodyPr/>
          <a:lstStyle/>
          <a:p>
            <a:r>
              <a:rPr lang="en-US" sz="1200" dirty="0" smtClean="0">
                <a:solidFill>
                  <a:schemeClr val="tx1"/>
                </a:solidFill>
              </a:rPr>
              <a:t>The HDTC-BIA has participated in the </a:t>
            </a:r>
            <a:r>
              <a:rPr lang="en-US" sz="1200" b="1" u="sng" dirty="0" smtClean="0">
                <a:solidFill>
                  <a:schemeClr val="tx1"/>
                </a:solidFill>
              </a:rPr>
              <a:t>Age-Friendly Chatham-Kent </a:t>
            </a:r>
            <a:r>
              <a:rPr lang="en-US" sz="1200" dirty="0" smtClean="0">
                <a:solidFill>
                  <a:schemeClr val="tx1"/>
                </a:solidFill>
              </a:rPr>
              <a:t>initiative. Starting in January 2015 was the start of monthly meetings. Age-Friendly policies can have an impact beyond the elderly, as mitigating age related barriers can improve the overall conditions for people of other ages.  This call to action recommendations generated reports that went to Council on suggestion to improve in an area of Age-friendly, what the people would like to see. Presentations conducted to the community in Chatham, Tilbury, and Dresden.</a:t>
            </a:r>
            <a:endParaRPr lang="en-US" sz="1200" dirty="0">
              <a:solidFill>
                <a:schemeClr val="tx1"/>
              </a:solidFill>
            </a:endParaRPr>
          </a:p>
        </p:txBody>
      </p:sp>
      <p:sp>
        <p:nvSpPr>
          <p:cNvPr id="6" name="Text Placeholder 5"/>
          <p:cNvSpPr>
            <a:spLocks noGrp="1"/>
          </p:cNvSpPr>
          <p:nvPr>
            <p:ph type="body" sz="quarter" idx="17"/>
          </p:nvPr>
        </p:nvSpPr>
        <p:spPr>
          <a:xfrm>
            <a:off x="2837212" y="4899060"/>
            <a:ext cx="3673031" cy="1899628"/>
          </a:xfrm>
        </p:spPr>
        <p:txBody>
          <a:bodyPr/>
          <a:lstStyle/>
          <a:p>
            <a:r>
              <a:rPr lang="en-US" sz="1200" b="1" u="sng" dirty="0" err="1" smtClean="0">
                <a:solidFill>
                  <a:schemeClr val="tx1"/>
                </a:solidFill>
              </a:rPr>
              <a:t>RetroFest</a:t>
            </a:r>
            <a:r>
              <a:rPr lang="en-US" sz="1200" b="1" u="sng" dirty="0" smtClean="0">
                <a:solidFill>
                  <a:schemeClr val="tx1"/>
                </a:solidFill>
              </a:rPr>
              <a:t>™</a:t>
            </a:r>
            <a:r>
              <a:rPr lang="en-US" sz="1200" dirty="0" smtClean="0">
                <a:solidFill>
                  <a:schemeClr val="tx1"/>
                </a:solidFill>
              </a:rPr>
              <a:t> Car Cruise; Car Show and Entertainment for the whole </a:t>
            </a:r>
            <a:r>
              <a:rPr lang="en-US" sz="1200" dirty="0">
                <a:solidFill>
                  <a:schemeClr val="tx1"/>
                </a:solidFill>
              </a:rPr>
              <a:t>family. Meetings started in </a:t>
            </a:r>
            <a:r>
              <a:rPr lang="en-US" sz="1200" dirty="0" smtClean="0">
                <a:solidFill>
                  <a:schemeClr val="tx1"/>
                </a:solidFill>
              </a:rPr>
              <a:t>January</a:t>
            </a:r>
            <a:r>
              <a:rPr lang="en-US" sz="1200" dirty="0">
                <a:solidFill>
                  <a:schemeClr val="tx1"/>
                </a:solidFill>
              </a:rPr>
              <a:t> </a:t>
            </a:r>
            <a:r>
              <a:rPr lang="en-US" sz="1200" dirty="0" smtClean="0">
                <a:solidFill>
                  <a:schemeClr val="tx1"/>
                </a:solidFill>
              </a:rPr>
              <a:t>with several groups including with the Municipality; KHAC club; Youth Festival (Optimist Club); Soapbox Derby; Sponsorship groups; the Havoc Rugby Team; Volunteers; and Vendors. Generate reports and budgets.</a:t>
            </a:r>
          </a:p>
          <a:p>
            <a:r>
              <a:rPr lang="en-US" sz="1200" dirty="0" smtClean="0">
                <a:solidFill>
                  <a:schemeClr val="tx1"/>
                </a:solidFill>
              </a:rPr>
              <a:t>Economic Impact Training; Advertising; Registration; </a:t>
            </a:r>
            <a:endParaRPr lang="en-US" sz="1200" dirty="0">
              <a:solidFill>
                <a:schemeClr val="tx1"/>
              </a:solidFill>
            </a:endParaRPr>
          </a:p>
        </p:txBody>
      </p:sp>
      <p:pic>
        <p:nvPicPr>
          <p:cNvPr id="12" name="Picture Placeholder 11"/>
          <p:cNvPicPr>
            <a:picLocks noGrp="1" noChangeAspect="1"/>
          </p:cNvPicPr>
          <p:nvPr>
            <p:ph type="pic" sz="quarter" idx="18"/>
          </p:nvPr>
        </p:nvPicPr>
        <p:blipFill>
          <a:blip r:embed="rId2" cstate="print">
            <a:extLst>
              <a:ext uri="{28A0092B-C50C-407E-A947-70E740481C1C}">
                <a14:useLocalDpi xmlns:a14="http://schemas.microsoft.com/office/drawing/2010/main" val="0"/>
              </a:ext>
            </a:extLst>
          </a:blip>
          <a:stretch>
            <a:fillRect/>
          </a:stretch>
        </p:blipFill>
        <p:spPr>
          <a:xfrm>
            <a:off x="247677" y="4648201"/>
            <a:ext cx="2401607" cy="1964870"/>
          </a:xfrm>
        </p:spPr>
      </p:pic>
      <p:sp>
        <p:nvSpPr>
          <p:cNvPr id="3" name="TextBox 2"/>
          <p:cNvSpPr txBox="1"/>
          <p:nvPr/>
        </p:nvSpPr>
        <p:spPr>
          <a:xfrm>
            <a:off x="943786" y="118533"/>
            <a:ext cx="5566457" cy="369332"/>
          </a:xfrm>
          <a:prstGeom prst="rect">
            <a:avLst/>
          </a:prstGeom>
          <a:noFill/>
        </p:spPr>
        <p:txBody>
          <a:bodyPr wrap="square" rtlCol="0">
            <a:spAutoFit/>
          </a:bodyPr>
          <a:lstStyle/>
          <a:p>
            <a:pPr algn="ctr"/>
            <a:r>
              <a:rPr lang="en-US" u="sng" dirty="0" smtClean="0"/>
              <a:t>2015 Reports – Community Involvement / Events</a:t>
            </a:r>
            <a:endParaRPr lang="en-US" u="sng" dirty="0"/>
          </a:p>
        </p:txBody>
      </p:sp>
      <p:pic>
        <p:nvPicPr>
          <p:cNvPr id="1026" name="Picture 2" descr="http://storage.chathamthisweek.com/v1/dynamic_resize/sws_path/suns-prod-images/1297642543966_ORIGINAL.jpg?quality=80&amp;size=650x&amp;stmp=141876008896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77" y="2792778"/>
            <a:ext cx="2328863" cy="16480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dk1"/>
          </a:lnRef>
          <a:fillRef idx="1">
            <a:schemeClr val="lt1"/>
          </a:fillRef>
          <a:effectRef idx="0">
            <a:schemeClr val="dk1"/>
          </a:effectRef>
          <a:fontRef idx="minor">
            <a:schemeClr val="dk1"/>
          </a:fontRef>
        </p:style>
      </p:pic>
      <p:pic>
        <p:nvPicPr>
          <p:cNvPr id="1028" name="Picture 4" descr="agefriendl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486" y="723046"/>
            <a:ext cx="1244600" cy="17127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7" name="Text Placeholder 5"/>
          <p:cNvSpPr txBox="1">
            <a:spLocks/>
          </p:cNvSpPr>
          <p:nvPr/>
        </p:nvSpPr>
        <p:spPr>
          <a:xfrm>
            <a:off x="3395829" y="7048841"/>
            <a:ext cx="2909793" cy="885484"/>
          </a:xfrm>
          <a:prstGeom prst="rect">
            <a:avLst/>
          </a:prstGeom>
        </p:spPr>
        <p:txBody>
          <a:bodyPr vert="horz" lIns="91440" tIns="45720" rIns="91440" bIns="45720" rtlCol="0" anchor="ctr">
            <a:noAutofit/>
          </a:bodyPr>
          <a:lstStyle>
            <a:lvl1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1pPr>
            <a:lvl2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2pPr>
            <a:lvl3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3pPr>
            <a:lvl4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4pPr>
            <a:lvl5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5pPr>
            <a:lvl6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6pPr>
            <a:lvl7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7pPr>
            <a:lvl8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8pPr>
            <a:lvl9pPr marL="0" indent="0" algn="l" defTabSz="342900" rtl="0" eaLnBrk="1" latinLnBrk="0" hangingPunct="1">
              <a:lnSpc>
                <a:spcPct val="100000"/>
              </a:lnSpc>
              <a:spcBef>
                <a:spcPts val="0"/>
              </a:spcBef>
              <a:spcAft>
                <a:spcPts val="0"/>
              </a:spcAft>
              <a:buClr>
                <a:schemeClr val="accent1"/>
              </a:buClr>
              <a:buSzPct val="80000"/>
              <a:buFont typeface="Wingdings 3" charset="2"/>
              <a:buNone/>
              <a:defRPr sz="522" kern="1200">
                <a:solidFill>
                  <a:srgbClr val="7F7F7F"/>
                </a:solidFill>
                <a:latin typeface="+mn-lt"/>
                <a:ea typeface="+mn-ea"/>
                <a:cs typeface="+mn-cs"/>
              </a:defRPr>
            </a:lvl9pPr>
          </a:lstStyle>
          <a:p>
            <a:r>
              <a:rPr lang="en-US" sz="1200" dirty="0" smtClean="0">
                <a:solidFill>
                  <a:schemeClr val="tx1"/>
                </a:solidFill>
              </a:rPr>
              <a:t>Assisted with </a:t>
            </a:r>
            <a:r>
              <a:rPr lang="en-US" sz="1200" dirty="0" err="1" smtClean="0">
                <a:solidFill>
                  <a:schemeClr val="tx1"/>
                </a:solidFill>
              </a:rPr>
              <a:t>Firefest</a:t>
            </a:r>
            <a:r>
              <a:rPr lang="en-US" sz="1200" dirty="0" smtClean="0">
                <a:solidFill>
                  <a:schemeClr val="tx1"/>
                </a:solidFill>
              </a:rPr>
              <a:t> </a:t>
            </a:r>
            <a:r>
              <a:rPr lang="en-US" sz="1200" dirty="0">
                <a:solidFill>
                  <a:schemeClr val="tx1"/>
                </a:solidFill>
              </a:rPr>
              <a:t>D</a:t>
            </a:r>
            <a:r>
              <a:rPr lang="en-US" sz="1200" dirty="0" smtClean="0">
                <a:solidFill>
                  <a:schemeClr val="tx1"/>
                </a:solidFill>
              </a:rPr>
              <a:t>owntown Chatham. September 18</a:t>
            </a:r>
            <a:r>
              <a:rPr lang="en-US" sz="1200" baseline="30000" dirty="0" smtClean="0">
                <a:solidFill>
                  <a:schemeClr val="tx1"/>
                </a:solidFill>
              </a:rPr>
              <a:t>th</a:t>
            </a:r>
            <a:r>
              <a:rPr lang="en-US" sz="1200" dirty="0" smtClean="0">
                <a:solidFill>
                  <a:schemeClr val="tx1"/>
                </a:solidFill>
              </a:rPr>
              <a:t> &amp; 19</a:t>
            </a:r>
            <a:r>
              <a:rPr lang="en-US" sz="1200" baseline="30000" dirty="0" smtClean="0">
                <a:solidFill>
                  <a:schemeClr val="tx1"/>
                </a:solidFill>
              </a:rPr>
              <a:t>th</a:t>
            </a:r>
            <a:r>
              <a:rPr lang="en-US" sz="1200" dirty="0" smtClean="0">
                <a:solidFill>
                  <a:schemeClr val="tx1"/>
                </a:solidFill>
              </a:rPr>
              <a:t>. Hosted by Brent </a:t>
            </a:r>
            <a:r>
              <a:rPr lang="en-US" sz="1200" dirty="0" err="1" smtClean="0">
                <a:solidFill>
                  <a:schemeClr val="tx1"/>
                </a:solidFill>
              </a:rPr>
              <a:t>Denure</a:t>
            </a:r>
            <a:endParaRPr lang="en-US" sz="1200" dirty="0">
              <a:solidFill>
                <a:schemeClr val="tx1"/>
              </a:solidFill>
            </a:endParaRPr>
          </a:p>
        </p:txBody>
      </p:sp>
      <p:pic>
        <p:nvPicPr>
          <p:cNvPr id="15" name="Picture Placeholder 11"/>
          <p:cNvPicPr>
            <a:picLocks noGrp="1" noChangeAspect="1"/>
          </p:cNvPicPr>
          <p:nvPr>
            <p:ph type="pic" sz="quarter" idx="18"/>
          </p:nvPr>
        </p:nvPicPr>
        <p:blipFill>
          <a:blip r:embed="rId5" cstate="print">
            <a:extLst>
              <a:ext uri="{28A0092B-C50C-407E-A947-70E740481C1C}">
                <a14:useLocalDpi xmlns:a14="http://schemas.microsoft.com/office/drawing/2010/main" val="0"/>
              </a:ext>
            </a:extLst>
          </a:blip>
          <a:stretch>
            <a:fillRect/>
          </a:stretch>
        </p:blipFill>
        <p:spPr>
          <a:xfrm>
            <a:off x="943786" y="7048841"/>
            <a:ext cx="2452043" cy="1533797"/>
          </a:xfrm>
        </p:spPr>
      </p:pic>
      <p:sp>
        <p:nvSpPr>
          <p:cNvPr id="5" name="Slide Number Placeholder 4"/>
          <p:cNvSpPr>
            <a:spLocks noGrp="1"/>
          </p:cNvSpPr>
          <p:nvPr>
            <p:ph type="sldNum" sz="quarter" idx="12"/>
          </p:nvPr>
        </p:nvSpPr>
        <p:spPr/>
        <p:txBody>
          <a:bodyPr/>
          <a:lstStyle/>
          <a:p>
            <a:r>
              <a:rPr lang="en-US" sz="1000" dirty="0" smtClean="0"/>
              <a:t>7</a:t>
            </a:r>
            <a:endParaRPr lang="en-US" sz="1000" dirty="0"/>
          </a:p>
        </p:txBody>
      </p:sp>
    </p:spTree>
    <p:extLst>
      <p:ext uri="{BB962C8B-B14F-4D97-AF65-F5344CB8AC3E}">
        <p14:creationId xmlns:p14="http://schemas.microsoft.com/office/powerpoint/2010/main" val="3578125231"/>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7FC809F-1455-4DE2-A179-7D10D922051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0</TotalTime>
  <Words>1059</Words>
  <Application>Microsoft Office PowerPoint</Application>
  <PresentationFormat>On-screen Show (4:3)</PresentationFormat>
  <Paragraphs>308</Paragraphs>
  <Slides>16</Slides>
  <Notes>11</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Aharoni</vt:lpstr>
      <vt:lpstr>Arial</vt:lpstr>
      <vt:lpstr>Calibri</vt:lpstr>
      <vt:lpstr>Calibri Light</vt:lpstr>
      <vt:lpstr>Segoe UI</vt:lpstr>
      <vt:lpstr>Times New Roman</vt:lpstr>
      <vt:lpstr>Trebuchet MS</vt:lpstr>
      <vt:lpstr>Wingdings</vt:lpstr>
      <vt:lpstr>Wingdings 3</vt:lpstr>
      <vt:lpstr>Facet</vt:lpstr>
      <vt:lpstr>PowerPoint Presentation</vt:lpstr>
      <vt:lpstr>ANNUAL GENERAL MEETING  HDTC-BIA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2015-11-09T14:55:13Z</dcterms:created>
  <dcterms:modified xsi:type="dcterms:W3CDTF">2015-11-23T15:58:49Z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TC027378829991</vt:lpwstr>
  </property>
</Properties>
</file>